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88" r:id="rId3"/>
    <p:sldId id="258" r:id="rId4"/>
    <p:sldId id="263" r:id="rId5"/>
    <p:sldId id="261" r:id="rId6"/>
    <p:sldId id="289" r:id="rId7"/>
    <p:sldId id="262" r:id="rId8"/>
    <p:sldId id="264" r:id="rId9"/>
    <p:sldId id="294" r:id="rId10"/>
    <p:sldId id="292" r:id="rId11"/>
    <p:sldId id="271" r:id="rId12"/>
    <p:sldId id="265" r:id="rId13"/>
    <p:sldId id="296" r:id="rId14"/>
    <p:sldId id="295" r:id="rId15"/>
    <p:sldId id="297" r:id="rId16"/>
    <p:sldId id="267" r:id="rId17"/>
    <p:sldId id="299" r:id="rId18"/>
    <p:sldId id="266" r:id="rId19"/>
    <p:sldId id="293" r:id="rId20"/>
    <p:sldId id="269" r:id="rId21"/>
    <p:sldId id="268" r:id="rId22"/>
    <p:sldId id="270" r:id="rId23"/>
    <p:sldId id="291" r:id="rId24"/>
    <p:sldId id="300" r:id="rId25"/>
    <p:sldId id="272" r:id="rId26"/>
    <p:sldId id="276" r:id="rId27"/>
    <p:sldId id="275" r:id="rId28"/>
    <p:sldId id="278" r:id="rId29"/>
    <p:sldId id="277" r:id="rId30"/>
    <p:sldId id="281" r:id="rId31"/>
    <p:sldId id="279" r:id="rId32"/>
    <p:sldId id="280" r:id="rId33"/>
    <p:sldId id="282" r:id="rId34"/>
    <p:sldId id="283" r:id="rId35"/>
    <p:sldId id="284" r:id="rId36"/>
    <p:sldId id="285" r:id="rId37"/>
    <p:sldId id="286" r:id="rId38"/>
    <p:sldId id="287" r:id="rId39"/>
    <p:sldId id="298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FFCC66"/>
    <a:srgbClr val="CCFF99"/>
    <a:srgbClr val="99FF99"/>
    <a:srgbClr val="00CC99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3" autoAdjust="0"/>
    <p:restoredTop sz="94660"/>
  </p:normalViewPr>
  <p:slideViewPr>
    <p:cSldViewPr>
      <p:cViewPr varScale="1">
        <p:scale>
          <a:sx n="72" d="100"/>
          <a:sy n="72" d="100"/>
        </p:scale>
        <p:origin x="-12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3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1721D-2C90-4090-B25D-6B11C844562B}" type="datetimeFigureOut">
              <a:rPr lang="hr-HR" smtClean="0"/>
              <a:t>12.5.2013.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60493-C3A3-4FB8-9116-DEEC0E5C671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8903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60493-C3A3-4FB8-9116-DEEC0E5C671D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2358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60493-C3A3-4FB8-9116-DEEC0E5C671D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5854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microsoft.com/office/2007/relationships/hdphoto" Target="../media/hdphoto4.wdp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495800"/>
            <a:ext cx="7162799" cy="914400"/>
          </a:xfrm>
        </p:spPr>
        <p:txBody>
          <a:bodyPr>
            <a:noAutofit/>
          </a:bodyPr>
          <a:lstStyle/>
          <a:p>
            <a:r>
              <a:rPr lang="hr-HR" sz="5400" dirty="0" smtClean="0">
                <a:latin typeface="+mj-lt"/>
              </a:rPr>
              <a:t>LATINOVICZA</a:t>
            </a:r>
            <a:endParaRPr lang="hr-HR" sz="54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895600"/>
            <a:ext cx="7239000" cy="1676400"/>
          </a:xfrm>
        </p:spPr>
        <p:txBody>
          <a:bodyPr/>
          <a:lstStyle/>
          <a:p>
            <a:r>
              <a:rPr lang="hr-HR" sz="5400" b="1" dirty="0" smtClean="0"/>
              <a:t>POVRATAK FILIPA</a:t>
            </a:r>
            <a:endParaRPr lang="hr-HR" sz="5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32734"/>
            <a:ext cx="2438400" cy="36010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734"/>
            <a:ext cx="3124200" cy="2762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2734"/>
            <a:ext cx="3429000" cy="2762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772400" y="3733800"/>
            <a:ext cx="7620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/>
              <a:t>1</a:t>
            </a:r>
          </a:p>
          <a:p>
            <a:pPr algn="ctr"/>
            <a:r>
              <a:rPr lang="hr-HR" sz="2400" b="1" dirty="0" smtClean="0"/>
              <a:t>9</a:t>
            </a:r>
          </a:p>
          <a:p>
            <a:pPr algn="ctr"/>
            <a:r>
              <a:rPr lang="hr-HR" sz="2400" b="1" dirty="0" smtClean="0"/>
              <a:t>3</a:t>
            </a:r>
          </a:p>
          <a:p>
            <a:pPr algn="ctr"/>
            <a:r>
              <a:rPr lang="hr-HR" sz="2400" b="1" dirty="0" smtClean="0"/>
              <a:t>2</a:t>
            </a:r>
            <a:r>
              <a:rPr lang="hr-HR" sz="2400" dirty="0" smtClean="0"/>
              <a:t>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95764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10600" cy="1295400"/>
          </a:xfrm>
        </p:spPr>
        <p:txBody>
          <a:bodyPr>
            <a:noAutofit/>
          </a:bodyPr>
          <a:lstStyle/>
          <a:p>
            <a:r>
              <a:rPr lang="hr-HR" sz="4800" dirty="0">
                <a:latin typeface="Verdana" pitchFamily="34" charset="0"/>
                <a:ea typeface="Verdana" pitchFamily="34" charset="0"/>
                <a:cs typeface="Verdana" pitchFamily="34" charset="0"/>
              </a:rPr>
              <a:t>Kompozicija romana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51054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vi-VN" dirty="0"/>
          </a:p>
          <a:p>
            <a:r>
              <a:rPr lang="hr-HR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višeslojevitost motivskih cjelina</a:t>
            </a:r>
          </a:p>
          <a:p>
            <a:r>
              <a:rPr lang="hr-HR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Filipove </a:t>
            </a:r>
            <a:r>
              <a:rPr lang="hr-HR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slike</a:t>
            </a:r>
          </a:p>
          <a:p>
            <a:r>
              <a:rPr lang="hr-HR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eseji </a:t>
            </a:r>
            <a:r>
              <a:rPr lang="hr-HR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o </a:t>
            </a:r>
            <a:r>
              <a:rPr lang="hr-HR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slikarstvu</a:t>
            </a:r>
          </a:p>
          <a:p>
            <a:r>
              <a:rPr lang="hr-HR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 </a:t>
            </a:r>
            <a:r>
              <a:rPr lang="hr-HR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problemima </a:t>
            </a:r>
            <a:r>
              <a:rPr lang="hr-HR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boja</a:t>
            </a:r>
          </a:p>
          <a:p>
            <a:r>
              <a:rPr lang="hr-HR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 </a:t>
            </a:r>
            <a:r>
              <a:rPr lang="hr-HR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stvaralačkim poticajima </a:t>
            </a:r>
            <a:r>
              <a:rPr lang="hr-HR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svjetlosti </a:t>
            </a:r>
          </a:p>
          <a:p>
            <a:r>
              <a:rPr lang="hr-HR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fabula(sadržaj</a:t>
            </a:r>
            <a:r>
              <a:rPr lang="hr-HR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) je naizgled neuhvatljiva, ona se razvija u zadnjem poglavlju romana i ne dovrši </a:t>
            </a:r>
            <a:r>
              <a:rPr lang="hr-HR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</a:t>
            </a:r>
            <a:endParaRPr lang="hr-HR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38949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1219200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hr-HR" sz="7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filip</a:t>
            </a:r>
            <a:endParaRPr lang="hr-HR" sz="7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464728" cy="5334000"/>
          </a:xfrm>
          <a:solidFill>
            <a:schemeClr val="tx1">
              <a:lumMod val="85000"/>
            </a:schemeClr>
          </a:solidFill>
        </p:spPr>
        <p:txBody>
          <a:bodyPr>
            <a:normAutofit/>
          </a:bodyPr>
          <a:lstStyle/>
          <a:p>
            <a:pPr>
              <a:buClrTx/>
            </a:pPr>
            <a:r>
              <a:rPr lang="hr-HR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 Filipovoj svijesti su svi njegovi događaji </a:t>
            </a:r>
          </a:p>
          <a:p>
            <a:pPr>
              <a:buClrTx/>
            </a:pPr>
            <a:r>
              <a:rPr lang="hr-HR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</a:t>
            </a:r>
            <a:r>
              <a:rPr lang="hr-HR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ipersenzualni intelektualac, umjetnik</a:t>
            </a:r>
          </a:p>
          <a:p>
            <a:pPr>
              <a:buClrTx/>
            </a:pPr>
            <a:r>
              <a:rPr lang="hr-HR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muči  ga težnja za samospoznajom</a:t>
            </a:r>
          </a:p>
          <a:p>
            <a:pPr>
              <a:buClrTx/>
            </a:pPr>
            <a:r>
              <a:rPr lang="hr-HR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lang="hr-HR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gzistencijalna tjeskoba oduzima mu moć umjetničkoga izražavanja </a:t>
            </a:r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524000"/>
            <a:ext cx="4648200" cy="5334000"/>
          </a:xfrm>
          <a:solidFill>
            <a:schemeClr val="tx1">
              <a:lumMod val="85000"/>
            </a:schemeClr>
          </a:solidFill>
        </p:spPr>
        <p:txBody>
          <a:bodyPr>
            <a:normAutofit/>
          </a:bodyPr>
          <a:lstStyle/>
          <a:p>
            <a:pPr>
              <a:buClrTx/>
            </a:pPr>
            <a:r>
              <a:rPr lang="hr-HR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</a:t>
            </a:r>
            <a:r>
              <a:rPr lang="hr-HR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suprotnostima sukobljavanja </a:t>
            </a:r>
            <a:r>
              <a:rPr lang="hr-HR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tjelesnoga </a:t>
            </a:r>
            <a:r>
              <a:rPr lang="hr-HR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 </a:t>
            </a:r>
            <a:r>
              <a:rPr lang="hr-HR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duhovnoga</a:t>
            </a:r>
          </a:p>
          <a:p>
            <a:pPr>
              <a:buClrTx/>
            </a:pPr>
            <a:r>
              <a:rPr lang="hr-HR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</a:t>
            </a:r>
            <a:r>
              <a:rPr lang="hr-HR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mjetničkoga i racionalnoga</a:t>
            </a:r>
          </a:p>
          <a:p>
            <a:pPr>
              <a:buClrTx/>
            </a:pPr>
            <a:r>
              <a:rPr lang="hr-HR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r>
              <a:rPr lang="hr-HR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rimitivnoga i civilizacijskoga</a:t>
            </a:r>
            <a:endParaRPr lang="hr-HR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Tx/>
            </a:pPr>
            <a:endParaRPr lang="hr-HR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71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10600" cy="1219200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hr-HR" sz="7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Filip-umjetnik</a:t>
            </a:r>
            <a:endParaRPr lang="hr-HR" sz="7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464728" cy="5334000"/>
          </a:xfrm>
          <a:solidFill>
            <a:schemeClr val="tx1">
              <a:lumMod val="85000"/>
            </a:schemeClr>
          </a:solidFill>
        </p:spPr>
        <p:txBody>
          <a:bodyPr>
            <a:normAutofit fontScale="92500" lnSpcReduction="20000"/>
          </a:bodyPr>
          <a:lstStyle/>
          <a:p>
            <a:pPr marL="114300" indent="0">
              <a:buClrTx/>
              <a:buNone/>
            </a:pPr>
            <a:endParaRPr lang="hr-HR" dirty="0" smtClean="0">
              <a:solidFill>
                <a:schemeClr val="bg1"/>
              </a:solidFill>
            </a:endParaRPr>
          </a:p>
          <a:p>
            <a:pPr marL="114300" indent="0">
              <a:buClrTx/>
              <a:buNone/>
            </a:pPr>
            <a:r>
              <a:rPr lang="hr-HR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Duhovni prtljag s kojim se Filip vraća:</a:t>
            </a:r>
          </a:p>
          <a:p>
            <a:pPr>
              <a:buClrTx/>
            </a:pPr>
            <a:r>
              <a:rPr lang="hr-HR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hr-HR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tuđenje</a:t>
            </a:r>
          </a:p>
          <a:p>
            <a:pPr>
              <a:buClrTx/>
            </a:pPr>
            <a:r>
              <a:rPr lang="hr-HR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ž</a:t>
            </a:r>
            <a:r>
              <a:rPr lang="hr-HR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ivčana rastrojenost</a:t>
            </a:r>
          </a:p>
          <a:p>
            <a:pPr>
              <a:buClrTx/>
            </a:pPr>
            <a:r>
              <a:rPr lang="hr-HR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</a:t>
            </a:r>
            <a:r>
              <a:rPr lang="hr-HR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riza identiteta</a:t>
            </a:r>
          </a:p>
          <a:p>
            <a:pPr>
              <a:buClrTx/>
            </a:pPr>
            <a:r>
              <a:rPr lang="hr-HR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</a:t>
            </a:r>
            <a:r>
              <a:rPr lang="hr-HR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aspad svih vrijednosti</a:t>
            </a:r>
          </a:p>
          <a:p>
            <a:pPr>
              <a:buClrTx/>
            </a:pPr>
            <a:r>
              <a:rPr lang="hr-HR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</a:t>
            </a:r>
            <a:r>
              <a:rPr lang="hr-HR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azočarenje europskom kulturom i civilizacijom</a:t>
            </a:r>
          </a:p>
          <a:p>
            <a:pPr>
              <a:buClrTx/>
            </a:pPr>
            <a:r>
              <a:rPr lang="hr-HR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</a:t>
            </a:r>
            <a:r>
              <a:rPr lang="hr-HR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mjetničko klonuće</a:t>
            </a:r>
          </a:p>
          <a:p>
            <a:pPr>
              <a:buClrTx/>
            </a:pPr>
            <a:endParaRPr lang="hr-HR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524000"/>
            <a:ext cx="4648200" cy="5334000"/>
          </a:xfrm>
          <a:solidFill>
            <a:schemeClr val="tx1">
              <a:lumMod val="85000"/>
            </a:schemeClr>
          </a:solidFill>
        </p:spPr>
        <p:txBody>
          <a:bodyPr>
            <a:normAutofit fontScale="92500" lnSpcReduction="20000"/>
          </a:bodyPr>
          <a:lstStyle/>
          <a:p>
            <a:pPr marL="114300" indent="0">
              <a:buClrTx/>
              <a:buNone/>
            </a:pPr>
            <a:r>
              <a:rPr lang="hr-HR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hr-HR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kumulirati novu životnu i umjetničku snagu:</a:t>
            </a:r>
          </a:p>
          <a:p>
            <a:pPr>
              <a:buClrTx/>
            </a:pPr>
            <a:r>
              <a:rPr lang="hr-HR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 ponovnom kontaktu sa zavičajem</a:t>
            </a:r>
          </a:p>
          <a:p>
            <a:pPr>
              <a:buClrTx/>
            </a:pPr>
            <a:r>
              <a:rPr lang="hr-HR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hr-HR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življenim uspomena iz djetinjstva</a:t>
            </a:r>
          </a:p>
          <a:p>
            <a:pPr>
              <a:buClrTx/>
            </a:pPr>
            <a:r>
              <a:rPr lang="hr-HR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fizički i psihički </a:t>
            </a:r>
            <a:r>
              <a:rPr lang="hr-HR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povratak</a:t>
            </a:r>
          </a:p>
          <a:p>
            <a:pPr>
              <a:buClrTx/>
            </a:pPr>
            <a:r>
              <a:rPr lang="hr-HR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</a:t>
            </a:r>
            <a:r>
              <a:rPr lang="hr-HR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ijeg od civilizacije velikih sivih gradova</a:t>
            </a:r>
          </a:p>
          <a:p>
            <a:pPr>
              <a:buClrTx/>
            </a:pPr>
            <a:r>
              <a:rPr lang="hr-HR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r>
              <a:rPr lang="hr-HR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entimentalna potraga za izgubljenim uporištem, životnom neposrednošću i svježinom prvih emocija</a:t>
            </a:r>
            <a:endParaRPr lang="hr-HR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Tx/>
            </a:pPr>
            <a:endParaRPr lang="hr-HR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Tx/>
            </a:pP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32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1219200"/>
          </a:xfrm>
        </p:spPr>
        <p:txBody>
          <a:bodyPr>
            <a:noAutofit/>
          </a:bodyPr>
          <a:lstStyle/>
          <a:p>
            <a:r>
              <a:rPr lang="hr-HR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Filip - ekspresionistički slikar</a:t>
            </a:r>
            <a:endParaRPr lang="hr-HR" sz="4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5181600"/>
          </a:xfrm>
        </p:spPr>
        <p:txBody>
          <a:bodyPr>
            <a:normAutofit/>
          </a:bodyPr>
          <a:lstStyle/>
          <a:p>
            <a:r>
              <a:rPr lang="hr-HR" dirty="0">
                <a:latin typeface="Verdana" pitchFamily="34" charset="0"/>
                <a:ea typeface="Verdana" pitchFamily="34" charset="0"/>
                <a:cs typeface="Verdana" pitchFamily="34" charset="0"/>
              </a:rPr>
              <a:t>slika ono što vidi kod </a:t>
            </a:r>
            <a:r>
              <a:rPr lang="hr-H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svoje majke </a:t>
            </a:r>
            <a:r>
              <a:rPr lang="hr-HR" dirty="0">
                <a:latin typeface="Verdana" pitchFamily="34" charset="0"/>
                <a:ea typeface="Verdana" pitchFamily="34" charset="0"/>
                <a:cs typeface="Verdana" pitchFamily="34" charset="0"/>
              </a:rPr>
              <a:t>(duhovne naslage)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495800" cy="5181600"/>
          </a:xfrm>
        </p:spPr>
        <p:txBody>
          <a:bodyPr>
            <a:normAutofit/>
          </a:bodyPr>
          <a:lstStyle/>
          <a:p>
            <a:r>
              <a:rPr lang="hr-H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umorno</a:t>
            </a:r>
            <a:r>
              <a:rPr lang="hr-HR" dirty="0">
                <a:latin typeface="Verdana" pitchFamily="34" charset="0"/>
                <a:ea typeface="Verdana" pitchFamily="34" charset="0"/>
                <a:cs typeface="Verdana" pitchFamily="34" charset="0"/>
              </a:rPr>
              <a:t>, neprirodno klaunovsko lice (bijelo)</a:t>
            </a:r>
          </a:p>
          <a:p>
            <a:r>
              <a:rPr lang="hr-H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mačkasto </a:t>
            </a:r>
            <a:r>
              <a:rPr lang="hr-HR" dirty="0">
                <a:latin typeface="Verdana" pitchFamily="34" charset="0"/>
                <a:ea typeface="Verdana" pitchFamily="34" charset="0"/>
                <a:cs typeface="Verdana" pitchFamily="34" charset="0"/>
              </a:rPr>
              <a:t>kreveljenje</a:t>
            </a:r>
          </a:p>
          <a:p>
            <a:r>
              <a:rPr lang="hr-H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prenavljanje</a:t>
            </a:r>
            <a:endParaRPr lang="hr-H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hr-H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namještenu </a:t>
            </a:r>
            <a:r>
              <a:rPr lang="hr-HR" dirty="0">
                <a:latin typeface="Verdana" pitchFamily="34" charset="0"/>
                <a:ea typeface="Verdana" pitchFamily="34" charset="0"/>
                <a:cs typeface="Verdana" pitchFamily="34" charset="0"/>
              </a:rPr>
              <a:t>ljubaznost</a:t>
            </a:r>
          </a:p>
          <a:p>
            <a:r>
              <a:rPr lang="hr-H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namještenu </a:t>
            </a:r>
            <a:r>
              <a:rPr lang="hr-HR" dirty="0">
                <a:latin typeface="Verdana" pitchFamily="34" charset="0"/>
                <a:ea typeface="Verdana" pitchFamily="34" charset="0"/>
                <a:cs typeface="Verdana" pitchFamily="34" charset="0"/>
              </a:rPr>
              <a:t>skromnost</a:t>
            </a:r>
          </a:p>
          <a:p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72984"/>
            <a:ext cx="36576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301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1219200"/>
          </a:xfrm>
        </p:spPr>
        <p:txBody>
          <a:bodyPr>
            <a:noAutofit/>
          </a:bodyPr>
          <a:lstStyle/>
          <a:p>
            <a:r>
              <a:rPr lang="hr-HR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Filipov prijezir spram majke</a:t>
            </a:r>
            <a:endParaRPr lang="hr-HR" sz="4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077200" cy="5029200"/>
          </a:xfrm>
        </p:spPr>
        <p:txBody>
          <a:bodyPr/>
          <a:lstStyle/>
          <a:p>
            <a:r>
              <a:rPr lang="hr-HR" sz="4400" dirty="0">
                <a:latin typeface="Verdana" pitchFamily="34" charset="0"/>
                <a:ea typeface="Verdana" pitchFamily="34" charset="0"/>
                <a:cs typeface="Verdana" pitchFamily="34" charset="0"/>
              </a:rPr>
              <a:t>njezinih navika</a:t>
            </a:r>
          </a:p>
          <a:p>
            <a:r>
              <a:rPr lang="hr-HR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njezinog </a:t>
            </a:r>
            <a:r>
              <a:rPr lang="hr-HR" sz="4400" dirty="0">
                <a:latin typeface="Verdana" pitchFamily="34" charset="0"/>
                <a:ea typeface="Verdana" pitchFamily="34" charset="0"/>
                <a:cs typeface="Verdana" pitchFamily="34" charset="0"/>
              </a:rPr>
              <a:t>izgleda</a:t>
            </a:r>
          </a:p>
          <a:p>
            <a:r>
              <a:rPr lang="hr-HR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njezinog </a:t>
            </a:r>
            <a:r>
              <a:rPr lang="hr-HR" sz="4400" dirty="0">
                <a:latin typeface="Verdana" pitchFamily="34" charset="0"/>
                <a:ea typeface="Verdana" pitchFamily="34" charset="0"/>
                <a:cs typeface="Verdana" pitchFamily="34" charset="0"/>
              </a:rPr>
              <a:t>društva</a:t>
            </a:r>
          </a:p>
          <a:p>
            <a:r>
              <a:rPr lang="hr-HR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njezinog </a:t>
            </a:r>
            <a:r>
              <a:rPr lang="hr-HR" sz="4400" dirty="0">
                <a:latin typeface="Verdana" pitchFamily="34" charset="0"/>
                <a:ea typeface="Verdana" pitchFamily="34" charset="0"/>
                <a:cs typeface="Verdana" pitchFamily="34" charset="0"/>
              </a:rPr>
              <a:t>karaktera</a:t>
            </a:r>
          </a:p>
          <a:p>
            <a:pPr lvl="0">
              <a:buClr>
                <a:srgbClr val="873624"/>
              </a:buClr>
            </a:pPr>
            <a:r>
              <a:rPr lang="hr-HR" sz="4400" dirty="0">
                <a:solidFill>
                  <a:srgbClr val="ECE9C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prostora u kojem živi</a:t>
            </a:r>
          </a:p>
          <a:p>
            <a:endParaRPr lang="hr-H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3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dirty="0" smtClean="0">
                <a:latin typeface="Arial" pitchFamily="34" charset="0"/>
                <a:cs typeface="Arial" pitchFamily="34" charset="0"/>
              </a:rPr>
              <a:t>Filipova majka</a:t>
            </a:r>
            <a:endParaRPr lang="hr-HR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5105400"/>
          </a:xfrm>
        </p:spPr>
        <p:txBody>
          <a:bodyPr/>
          <a:lstStyle/>
          <a:p>
            <a:r>
              <a:rPr lang="vi-VN" sz="2800" dirty="0" smtClean="0"/>
              <a:t>šokirana načinom </a:t>
            </a:r>
            <a:r>
              <a:rPr lang="vi-VN" sz="2800" dirty="0"/>
              <a:t>kako </a:t>
            </a:r>
            <a:r>
              <a:rPr lang="vi-VN" sz="2800" dirty="0" smtClean="0"/>
              <a:t>j</a:t>
            </a:r>
            <a:r>
              <a:rPr lang="hr-HR" sz="2800" dirty="0" smtClean="0"/>
              <a:t>u Filip </a:t>
            </a:r>
            <a:r>
              <a:rPr lang="vi-VN" sz="2800" dirty="0" smtClean="0"/>
              <a:t> gleda</a:t>
            </a:r>
            <a:r>
              <a:rPr lang="hr-HR" sz="2800" dirty="0"/>
              <a:t> </a:t>
            </a:r>
            <a:r>
              <a:rPr lang="hr-HR" sz="2800" dirty="0" smtClean="0"/>
              <a:t>– vidi, </a:t>
            </a:r>
            <a:r>
              <a:rPr lang="vi-VN" sz="2800" dirty="0" smtClean="0"/>
              <a:t>uvrijeđena je</a:t>
            </a:r>
            <a:endParaRPr lang="hr-HR" sz="2800" dirty="0" smtClean="0"/>
          </a:p>
          <a:p>
            <a:r>
              <a:rPr lang="vi-VN" sz="2800" dirty="0" smtClean="0"/>
              <a:t>Filip </a:t>
            </a:r>
            <a:r>
              <a:rPr lang="vi-VN" sz="2800" dirty="0"/>
              <a:t>je </a:t>
            </a:r>
            <a:r>
              <a:rPr lang="vi-VN" sz="2800" dirty="0" smtClean="0"/>
              <a:t>ravnodušan</a:t>
            </a:r>
            <a:endParaRPr lang="hr-HR" sz="2800" dirty="0" smtClean="0"/>
          </a:p>
          <a:p>
            <a:r>
              <a:rPr lang="vi-VN" sz="2800" dirty="0" smtClean="0"/>
              <a:t>slikarski </a:t>
            </a:r>
            <a:r>
              <a:rPr lang="vi-VN" sz="2800" dirty="0"/>
              <a:t>posao sad doživljava kao mučenje jer je svjestan </a:t>
            </a:r>
            <a:r>
              <a:rPr lang="vi-VN" sz="2800" dirty="0" smtClean="0"/>
              <a:t>majčin</a:t>
            </a:r>
            <a:r>
              <a:rPr lang="hr-HR" sz="2800" dirty="0" smtClean="0"/>
              <a:t>ih</a:t>
            </a:r>
            <a:r>
              <a:rPr lang="vi-VN" sz="2800" dirty="0" smtClean="0"/>
              <a:t> </a:t>
            </a:r>
            <a:r>
              <a:rPr lang="vi-VN" sz="2800" dirty="0"/>
              <a:t>očekivanja od </a:t>
            </a:r>
            <a:r>
              <a:rPr lang="vi-VN" sz="2800" dirty="0" smtClean="0"/>
              <a:t>portreta</a:t>
            </a:r>
            <a:endParaRPr lang="vi-VN" sz="2800" dirty="0"/>
          </a:p>
          <a:p>
            <a:r>
              <a:rPr lang="vi-VN" sz="2800" dirty="0" smtClean="0"/>
              <a:t>iskreno </a:t>
            </a:r>
            <a:r>
              <a:rPr lang="hr-HR" sz="2800" dirty="0" smtClean="0"/>
              <a:t>je </a:t>
            </a:r>
            <a:r>
              <a:rPr lang="vi-VN" sz="2800" dirty="0">
                <a:solidFill>
                  <a:srgbClr val="ECE9C6"/>
                </a:solidFill>
              </a:rPr>
              <a:t>prenio </a:t>
            </a:r>
            <a:r>
              <a:rPr lang="vi-VN" sz="2800" dirty="0" smtClean="0"/>
              <a:t>na </a:t>
            </a:r>
            <a:r>
              <a:rPr lang="vi-VN" sz="2800" dirty="0"/>
              <a:t>platno svoje osjećaje i doživljaje </a:t>
            </a:r>
            <a:r>
              <a:rPr lang="vi-VN" sz="2800" dirty="0" smtClean="0"/>
              <a:t>majke</a:t>
            </a:r>
            <a:endParaRPr lang="hr-HR" sz="2800" dirty="0" smtClean="0"/>
          </a:p>
          <a:p>
            <a:r>
              <a:rPr lang="vi-VN" sz="2800" dirty="0" smtClean="0"/>
              <a:t>za </a:t>
            </a:r>
            <a:r>
              <a:rPr lang="vi-VN" sz="2800" dirty="0"/>
              <a:t>majku kao sin i slikar je </a:t>
            </a:r>
            <a:r>
              <a:rPr lang="vi-VN" sz="2800" dirty="0" smtClean="0"/>
              <a:t>zatajio</a:t>
            </a:r>
            <a:endParaRPr lang="hr-HR" sz="2800" dirty="0" smtClean="0"/>
          </a:p>
          <a:p>
            <a:r>
              <a:rPr lang="hr-HR" sz="2800" dirty="0"/>
              <a:t>n</a:t>
            </a:r>
            <a:r>
              <a:rPr lang="vi-VN" sz="2800" dirty="0" smtClean="0"/>
              <a:t>jihov </a:t>
            </a:r>
            <a:r>
              <a:rPr lang="vi-VN" sz="2800" dirty="0"/>
              <a:t>odnos postaje još </a:t>
            </a:r>
            <a:r>
              <a:rPr lang="vi-VN" sz="2800" dirty="0" smtClean="0"/>
              <a:t>hladniji</a:t>
            </a:r>
            <a:endParaRPr lang="vi-VN" sz="2800" dirty="0"/>
          </a:p>
          <a:p>
            <a:pPr marL="11430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45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10668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hr-HR" sz="6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kiryjales</a:t>
            </a:r>
            <a:endParaRPr lang="hr-HR" sz="6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371600"/>
            <a:ext cx="4388528" cy="5486399"/>
          </a:xfrm>
          <a:solidFill>
            <a:srgbClr val="99CCFF"/>
          </a:solidFill>
        </p:spPr>
        <p:txBody>
          <a:bodyPr>
            <a:normAutofit lnSpcReduction="10000"/>
          </a:bodyPr>
          <a:lstStyle/>
          <a:p>
            <a:pPr>
              <a:buClrTx/>
            </a:pPr>
            <a:r>
              <a:rPr lang="hr-HR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Filipov odnos prema Kiryjalesu</a:t>
            </a:r>
          </a:p>
          <a:p>
            <a:pPr>
              <a:buClrTx/>
            </a:pPr>
            <a:r>
              <a:rPr lang="hr-HR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r>
              <a:rPr lang="hr-HR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odvojenost Filipova karaktera</a:t>
            </a:r>
          </a:p>
          <a:p>
            <a:pPr>
              <a:buClrTx/>
            </a:pPr>
            <a:r>
              <a:rPr lang="hr-HR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hr-HR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ntelektualni dvoboji</a:t>
            </a:r>
          </a:p>
          <a:p>
            <a:pPr>
              <a:buClrTx/>
            </a:pPr>
            <a:r>
              <a:rPr lang="hr-HR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Filipovoj tezi uvijek se suprostavlja Kiryjalesova antiteza</a:t>
            </a:r>
          </a:p>
          <a:p>
            <a:pPr>
              <a:buClrTx/>
            </a:pPr>
            <a:r>
              <a:rPr lang="hr-HR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Filipovu misao utemeljenoj na umjetničkom doživljaju svijeta</a:t>
            </a:r>
            <a:endParaRPr lang="hr-HR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371601"/>
            <a:ext cx="4495800" cy="5486399"/>
          </a:xfrm>
          <a:solidFill>
            <a:srgbClr val="99CCFF"/>
          </a:solidFill>
        </p:spPr>
        <p:txBody>
          <a:bodyPr>
            <a:noAutofit/>
          </a:bodyPr>
          <a:lstStyle/>
          <a:p>
            <a:pPr marL="114300" lvl="0" indent="0">
              <a:buClrTx/>
              <a:buNone/>
            </a:pPr>
            <a:r>
              <a:rPr lang="hr-HR" sz="2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2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Kiryjales ruši logikom</a:t>
            </a:r>
          </a:p>
          <a:p>
            <a:pPr marL="114300" lvl="0" indent="0">
              <a:buClrTx/>
              <a:buNone/>
            </a:pPr>
            <a:r>
              <a:rPr lang="hr-HR" sz="2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2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racionalne svijesti</a:t>
            </a:r>
          </a:p>
          <a:p>
            <a:pPr lvl="0">
              <a:buClrTx/>
            </a:pPr>
            <a:r>
              <a:rPr lang="hr-HR" sz="2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Kiryjales je Filipova podsvijest, njegov alter ego</a:t>
            </a:r>
          </a:p>
          <a:p>
            <a:pPr lvl="0">
              <a:buClrTx/>
            </a:pPr>
            <a:r>
              <a:rPr lang="hr-HR" sz="2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Filip u njemu prepoznaje duhovnog dvojnika </a:t>
            </a:r>
          </a:p>
          <a:p>
            <a:pPr lvl="0">
              <a:buClrTx/>
            </a:pPr>
            <a:r>
              <a:rPr lang="hr-HR" sz="2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hr-HR" sz="2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azotkriva mu mračnu tajnu svoje savjesti, najskrivenije sumnje i dvojbe</a:t>
            </a:r>
          </a:p>
          <a:p>
            <a:pPr lvl="0">
              <a:buClrTx/>
            </a:pPr>
            <a:r>
              <a:rPr lang="hr-HR" sz="2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Kiryjales – mračni glas Filipove sumnje i podsvijesti</a:t>
            </a:r>
            <a:endParaRPr lang="hr-HR" sz="2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hr-HR" sz="2500" dirty="0"/>
          </a:p>
        </p:txBody>
      </p:sp>
    </p:spTree>
    <p:extLst>
      <p:ext uri="{BB962C8B-B14F-4D97-AF65-F5344CB8AC3E}">
        <p14:creationId xmlns:p14="http://schemas.microsoft.com/office/powerpoint/2010/main" val="207378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10668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hr-HR" sz="6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baločanski</a:t>
            </a:r>
            <a:endParaRPr lang="hr-HR" sz="6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371600"/>
            <a:ext cx="4572000" cy="5486399"/>
          </a:xfrm>
          <a:solidFill>
            <a:srgbClr val="99CCFF"/>
          </a:solidFill>
        </p:spPr>
        <p:txBody>
          <a:bodyPr>
            <a:normAutofit fontScale="92500"/>
          </a:bodyPr>
          <a:lstStyle/>
          <a:p>
            <a:pPr>
              <a:buClrTx/>
            </a:pPr>
            <a:r>
              <a:rPr lang="vi-VN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njegovi su postupci biološki motivirani</a:t>
            </a:r>
          </a:p>
          <a:p>
            <a:pPr>
              <a:buClrTx/>
            </a:pPr>
            <a:r>
              <a:rPr lang="vi-VN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žrtvuje svoju građansku egzistenciju</a:t>
            </a:r>
          </a:p>
          <a:p>
            <a:pPr>
              <a:buClrTx/>
            </a:pPr>
            <a:r>
              <a:rPr lang="vi-VN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odriče se svega zbog otkrića tjelesnoga</a:t>
            </a:r>
          </a:p>
          <a:p>
            <a:pPr>
              <a:buClrTx/>
            </a:pPr>
            <a:r>
              <a:rPr lang="vi-VN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njime vladaju animalni nagoni</a:t>
            </a:r>
          </a:p>
          <a:p>
            <a:pPr>
              <a:buClrTx/>
            </a:pPr>
            <a:r>
              <a:rPr lang="vi-VN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kulminiraju u završnici romana</a:t>
            </a:r>
          </a:p>
          <a:p>
            <a:pPr>
              <a:buClrTx/>
            </a:pPr>
            <a:r>
              <a:rPr lang="hr-HR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Baločanski </a:t>
            </a:r>
            <a:r>
              <a:rPr lang="vi-VN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ubija </a:t>
            </a:r>
            <a:r>
              <a:rPr lang="vi-VN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Bobočku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36495"/>
            <a:ext cx="2362200" cy="3421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544" y="1295400"/>
            <a:ext cx="2133600" cy="320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115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10668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hr-HR" sz="7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ŽENSKI lkovi</a:t>
            </a:r>
            <a:endParaRPr lang="hr-HR" sz="7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71600"/>
            <a:ext cx="4343400" cy="6858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hr-HR" sz="3600" b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MAJKA</a:t>
            </a:r>
            <a:r>
              <a:rPr lang="hr-HR" sz="3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r-HR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hr-HR" sz="3600" dirty="0" smtClean="0">
                <a:solidFill>
                  <a:schemeClr val="bg1"/>
                </a:solidFill>
              </a:rPr>
              <a:t>  </a:t>
            </a:r>
            <a:r>
              <a:rPr lang="hr-HR" sz="3600" b="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hr-HR" sz="3600" b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r-HR" dirty="0" smtClean="0">
                <a:solidFill>
                  <a:schemeClr val="bg1"/>
                </a:solidFill>
              </a:rPr>
              <a:t>           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057400"/>
            <a:ext cx="4237716" cy="48006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ClrTx/>
            </a:pPr>
            <a:r>
              <a:rPr lang="hr-HR" sz="3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</a:t>
            </a:r>
            <a:r>
              <a:rPr lang="hr-HR" sz="3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atalne žene </a:t>
            </a:r>
          </a:p>
          <a:p>
            <a:pPr>
              <a:buClrTx/>
            </a:pPr>
            <a:r>
              <a:rPr lang="hr-HR" sz="3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</a:t>
            </a:r>
            <a:r>
              <a:rPr lang="hr-HR" sz="3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rlo slične</a:t>
            </a:r>
          </a:p>
          <a:p>
            <a:pPr>
              <a:buClrTx/>
            </a:pPr>
            <a:r>
              <a:rPr lang="hr-HR" sz="3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</a:t>
            </a:r>
            <a:r>
              <a:rPr lang="hr-HR" sz="3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aglašena njihova tjelesnost</a:t>
            </a:r>
          </a:p>
          <a:p>
            <a:pPr>
              <a:buClrTx/>
            </a:pPr>
            <a:r>
              <a:rPr lang="hr-HR" sz="3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Filipov odnos prema njima utemeljen na Freudu i psihoanalizi</a:t>
            </a:r>
            <a:endParaRPr lang="hr-HR" sz="3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371600"/>
            <a:ext cx="4343401" cy="6858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l"/>
            <a:r>
              <a:rPr lang="hr-HR" sz="3600" b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BOBOČKA</a:t>
            </a:r>
            <a:endParaRPr lang="hr-HR" sz="3600" b="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30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09800"/>
            <a:ext cx="3048000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24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304800"/>
            <a:ext cx="8260672" cy="1295400"/>
          </a:xfrm>
        </p:spPr>
        <p:txBody>
          <a:bodyPr>
            <a:normAutofit/>
          </a:bodyPr>
          <a:lstStyle/>
          <a:p>
            <a:r>
              <a:rPr lang="hr-HR" sz="5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Jezik i stil</a:t>
            </a:r>
            <a:endParaRPr lang="hr-HR" sz="5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5334000"/>
          </a:xfrm>
        </p:spPr>
        <p:txBody>
          <a:bodyPr>
            <a:normAutofit fontScale="92500"/>
          </a:bodyPr>
          <a:lstStyle/>
          <a:p>
            <a:r>
              <a:rPr lang="vi-VN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pogodbeni način kao govor </a:t>
            </a:r>
            <a:r>
              <a:rPr lang="vi-VN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neizvjesnosti</a:t>
            </a:r>
            <a:r>
              <a:rPr lang="hr-H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vi-VN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sve </a:t>
            </a:r>
            <a:r>
              <a:rPr lang="vi-VN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bi moglo biti i ne biti, ili sanja ili je bolesno </a:t>
            </a:r>
            <a:r>
              <a:rPr lang="vi-VN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priviđenje</a:t>
            </a:r>
            <a:r>
              <a:rPr lang="hr-H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r>
              <a:rPr lang="vi-VN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hr-HR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hr-HR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b</a:t>
            </a:r>
            <a:r>
              <a:rPr lang="vi-VN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izarna</a:t>
            </a:r>
            <a:r>
              <a:rPr lang="hr-H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vi-VN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nastrana </a:t>
            </a:r>
            <a:r>
              <a:rPr lang="vi-VN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zapažanja, motiv neobičnog, halucinacije što navodi na </a:t>
            </a:r>
            <a:r>
              <a:rPr lang="vi-VN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razmišljanje</a:t>
            </a:r>
            <a:endParaRPr lang="hr-HR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vi-VN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slikarsko-kolorističko doživljavanje senzualnog umjetnika</a:t>
            </a:r>
            <a:endParaRPr lang="hr-HR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hr-HR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b</a:t>
            </a:r>
            <a:r>
              <a:rPr lang="vi-VN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ogatstvo </a:t>
            </a:r>
            <a:r>
              <a:rPr lang="vi-VN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jezika na temeljima narodne leksičke baštine, purgerske riječi, njemačke konstrukcije rečenica, </a:t>
            </a:r>
            <a:r>
              <a:rPr lang="vi-VN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elementi</a:t>
            </a:r>
            <a:r>
              <a:rPr lang="hr-H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</a:t>
            </a:r>
            <a:r>
              <a:rPr lang="vi-VN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vi-VN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urbanog </a:t>
            </a:r>
            <a:r>
              <a:rPr lang="vi-VN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civiliziranog</a:t>
            </a:r>
            <a:r>
              <a:rPr lang="hr-H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jezika</a:t>
            </a:r>
          </a:p>
          <a:p>
            <a:r>
              <a:rPr lang="vi-VN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metafore</a:t>
            </a:r>
            <a:r>
              <a:rPr lang="vi-VN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vi-VN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pejsaži</a:t>
            </a:r>
            <a:endParaRPr lang="hr-HR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vi-VN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direktno </a:t>
            </a:r>
            <a:r>
              <a:rPr lang="vi-VN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obraćanje </a:t>
            </a:r>
            <a:r>
              <a:rPr lang="vi-VN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čitatelju</a:t>
            </a:r>
            <a:endParaRPr lang="vi-VN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vi-VN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4698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7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tema</a:t>
            </a:r>
            <a:endParaRPr lang="hr-HR" sz="7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257800"/>
          </a:xfrm>
        </p:spPr>
        <p:txBody>
          <a:bodyPr>
            <a:normAutofit/>
          </a:bodyPr>
          <a:lstStyle/>
          <a:p>
            <a:r>
              <a:rPr lang="hr-HR" sz="4800" dirty="0"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r>
              <a:rPr lang="hr-HR" sz="4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ovratak</a:t>
            </a:r>
          </a:p>
          <a:p>
            <a:r>
              <a:rPr lang="hr-HR" sz="4800" dirty="0">
                <a:latin typeface="Verdana" pitchFamily="34" charset="0"/>
                <a:ea typeface="Verdana" pitchFamily="34" charset="0"/>
                <a:cs typeface="Verdana" pitchFamily="34" charset="0"/>
              </a:rPr>
              <a:t>d</a:t>
            </a:r>
            <a:r>
              <a:rPr lang="hr-HR" sz="4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jetinjstvo</a:t>
            </a:r>
          </a:p>
          <a:p>
            <a:r>
              <a:rPr lang="hr-HR" sz="4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umjetnost</a:t>
            </a:r>
          </a:p>
          <a:p>
            <a:r>
              <a:rPr lang="hr-HR" sz="4800" dirty="0"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r>
              <a:rPr lang="hr-HR" sz="4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itanje smisla života</a:t>
            </a:r>
          </a:p>
          <a:p>
            <a:r>
              <a:rPr lang="hr-HR" sz="4800" dirty="0"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r>
              <a:rPr lang="hr-HR" sz="4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itanje ljudske egtistencije</a:t>
            </a:r>
            <a:endParaRPr lang="hr-HR" sz="4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774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1371600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hr-HR" sz="6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STILSKA OBILJEŽJA</a:t>
            </a:r>
            <a:endParaRPr lang="hr-HR" sz="6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600200"/>
            <a:ext cx="4388528" cy="5257800"/>
          </a:xfrm>
          <a:solidFill>
            <a:srgbClr val="CCFF99"/>
          </a:solidFill>
        </p:spPr>
        <p:txBody>
          <a:bodyPr/>
          <a:lstStyle/>
          <a:p>
            <a:pPr>
              <a:buClrTx/>
            </a:pPr>
            <a:r>
              <a:rPr lang="hr-HR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r>
              <a:rPr lang="hr-HR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inteza tradicionalnog i modernog</a:t>
            </a:r>
          </a:p>
          <a:p>
            <a:pPr>
              <a:buClrTx/>
            </a:pPr>
            <a:r>
              <a:rPr lang="hr-HR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hr-HR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radicija: linearna kompozicija s jasno istaknutim dramskim čvorištima</a:t>
            </a:r>
          </a:p>
          <a:p>
            <a:pPr>
              <a:buClrTx/>
            </a:pPr>
            <a:r>
              <a:rPr lang="hr-HR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hr-HR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ntelektualne diskusije s Kiryjalesom</a:t>
            </a:r>
            <a:endParaRPr lang="hr-HR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5257800"/>
          </a:xfrm>
          <a:solidFill>
            <a:srgbClr val="CCFF99"/>
          </a:solidFill>
        </p:spPr>
        <p:txBody>
          <a:bodyPr/>
          <a:lstStyle/>
          <a:p>
            <a:pPr>
              <a:buClrTx/>
            </a:pPr>
            <a:r>
              <a:rPr lang="hr-H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minimizirana fabula</a:t>
            </a:r>
          </a:p>
          <a:p>
            <a:pPr>
              <a:buClrTx/>
            </a:pPr>
            <a:r>
              <a:rPr lang="hr-H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hr-H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središtu romana čovjekova svijest</a:t>
            </a:r>
          </a:p>
          <a:p>
            <a:pPr>
              <a:buClrTx/>
            </a:pPr>
            <a:r>
              <a:rPr lang="hr-H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hr-H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onološko-asocijativan roman</a:t>
            </a:r>
          </a:p>
          <a:p>
            <a:pPr>
              <a:buClrTx/>
            </a:pPr>
            <a:r>
              <a:rPr lang="hr-H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hr-H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nalitičko-psihološki roman</a:t>
            </a:r>
            <a:endParaRPr lang="hr-H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69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10600" cy="1295400"/>
          </a:xfrm>
          <a:solidFill>
            <a:srgbClr val="FFFF99"/>
          </a:solidFill>
        </p:spPr>
        <p:txBody>
          <a:bodyPr>
            <a:normAutofit/>
          </a:bodyPr>
          <a:lstStyle/>
          <a:p>
            <a:r>
              <a:rPr lang="hr-HR" sz="4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MODERNISTIČKA TEHNIKA</a:t>
            </a:r>
            <a:endParaRPr lang="hr-HR" sz="48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64728" cy="5257800"/>
          </a:xfrm>
          <a:solidFill>
            <a:srgbClr val="FFFF99"/>
          </a:solidFill>
        </p:spPr>
        <p:txBody>
          <a:bodyPr>
            <a:normAutofit/>
          </a:bodyPr>
          <a:lstStyle/>
          <a:p>
            <a:pPr>
              <a:buClrTx/>
            </a:pPr>
            <a:r>
              <a:rPr lang="hr-HR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hr-HR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nalitička introspekcija </a:t>
            </a:r>
          </a:p>
          <a:p>
            <a:pPr>
              <a:buClrTx/>
            </a:pPr>
            <a:r>
              <a:rPr lang="hr-HR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radnja u svijesti glavnog lika: </a:t>
            </a:r>
          </a:p>
          <a:p>
            <a:pPr>
              <a:buClrTx/>
            </a:pPr>
            <a:r>
              <a:rPr lang="hr-HR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sjećanja, emocije, razmišljanja, unutrašnja proživljavanja, podsvijest</a:t>
            </a:r>
          </a:p>
          <a:p>
            <a:pPr>
              <a:buClrTx/>
            </a:pPr>
            <a:r>
              <a:rPr lang="hr-HR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r>
              <a:rPr lang="hr-HR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ubjektivno vrijeme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5257800"/>
          </a:xfrm>
          <a:solidFill>
            <a:srgbClr val="FFFF99"/>
          </a:solidFill>
        </p:spPr>
        <p:txBody>
          <a:bodyPr>
            <a:normAutofit/>
          </a:bodyPr>
          <a:lstStyle/>
          <a:p>
            <a:pPr>
              <a:buClrTx/>
            </a:pPr>
            <a:r>
              <a:rPr lang="hr-HR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prošlost (proživljena u sjećanju, komentira se iz perspektive sadašnjosti</a:t>
            </a:r>
            <a:r>
              <a:rPr lang="hr-HR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>
              <a:buClrTx/>
            </a:pPr>
            <a:r>
              <a:rPr lang="hr-HR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sadašnjost – događaji u objektivnom vremenu</a:t>
            </a:r>
          </a:p>
          <a:p>
            <a:pPr>
              <a:buClrTx/>
            </a:pPr>
            <a:r>
              <a:rPr lang="hr-HR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hr-HR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sprepliće se prošlo i sadašnje tvoreći </a:t>
            </a:r>
            <a:r>
              <a:rPr lang="hr-HR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simultani niz</a:t>
            </a:r>
            <a:endParaRPr lang="hr-HR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78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371600"/>
          </a:xfrm>
          <a:solidFill>
            <a:srgbClr val="FFFF99"/>
          </a:solidFill>
        </p:spPr>
        <p:txBody>
          <a:bodyPr>
            <a:normAutofit/>
          </a:bodyPr>
          <a:lstStyle/>
          <a:p>
            <a:r>
              <a:rPr lang="hr-HR" sz="4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MODERNISTIČKA TEHNIKA</a:t>
            </a:r>
            <a:endParaRPr lang="hr-HR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19600" cy="5257800"/>
          </a:xfrm>
          <a:solidFill>
            <a:srgbClr val="FFFF99"/>
          </a:solidFill>
        </p:spPr>
        <p:txBody>
          <a:bodyPr>
            <a:normAutofit fontScale="92500"/>
          </a:bodyPr>
          <a:lstStyle/>
          <a:p>
            <a:pPr>
              <a:buClrTx/>
            </a:pPr>
            <a:r>
              <a:rPr lang="hr-HR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</a:t>
            </a:r>
            <a:r>
              <a:rPr lang="hr-HR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nutarnji monolog</a:t>
            </a:r>
          </a:p>
          <a:p>
            <a:pPr>
              <a:buClrTx/>
            </a:pPr>
            <a:r>
              <a:rPr lang="hr-HR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r>
              <a:rPr lang="hr-HR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lobodni neupravni govor  - istovremenost dvaju glasova:</a:t>
            </a:r>
          </a:p>
          <a:p>
            <a:pPr>
              <a:buClrTx/>
            </a:pPr>
            <a:r>
              <a:rPr lang="hr-HR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r>
              <a:rPr lang="hr-HR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ripovjedač – lik</a:t>
            </a:r>
          </a:p>
          <a:p>
            <a:pPr>
              <a:buClrTx/>
            </a:pPr>
            <a:r>
              <a:rPr lang="hr-HR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</a:t>
            </a:r>
            <a:r>
              <a:rPr lang="hr-HR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isli lika Filipa „filtrirane” kroz misli pripovjedača</a:t>
            </a:r>
          </a:p>
          <a:p>
            <a:pPr>
              <a:buClrTx/>
            </a:pPr>
            <a:r>
              <a:rPr lang="hr-HR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asocijativna tehnika</a:t>
            </a:r>
          </a:p>
          <a:p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600200"/>
            <a:ext cx="4724400" cy="5257800"/>
          </a:xfrm>
          <a:solidFill>
            <a:srgbClr val="FFFF99"/>
          </a:solidFill>
        </p:spPr>
        <p:txBody>
          <a:bodyPr>
            <a:normAutofit fontScale="92500"/>
          </a:bodyPr>
          <a:lstStyle/>
          <a:p>
            <a:pPr>
              <a:buClrTx/>
            </a:pPr>
            <a:r>
              <a:rPr lang="hr-HR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vanjski poticaji (vizalni, auditivni, olfaktivni)</a:t>
            </a:r>
          </a:p>
          <a:p>
            <a:pPr>
              <a:buClrTx/>
            </a:pPr>
            <a:r>
              <a:rPr lang="hr-HR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r>
              <a:rPr lang="hr-HR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otiču oživljavanje sjećanja, tj. Filipov dijalog s prošlošću</a:t>
            </a:r>
          </a:p>
          <a:p>
            <a:pPr>
              <a:buClrTx/>
            </a:pPr>
            <a:r>
              <a:rPr lang="hr-HR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lang="hr-HR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sejistički dijelovi</a:t>
            </a:r>
          </a:p>
          <a:p>
            <a:pPr>
              <a:buClrTx/>
            </a:pPr>
            <a:r>
              <a:rPr lang="hr-HR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č</a:t>
            </a:r>
            <a:r>
              <a:rPr lang="hr-HR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este su digresije</a:t>
            </a:r>
          </a:p>
          <a:p>
            <a:pPr>
              <a:buClrTx/>
            </a:pPr>
            <a:r>
              <a:rPr lang="hr-HR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r>
              <a:rPr lang="hr-HR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adržaji vezani uz Filipove meditacije o likovnim problemima, razgovori o umjetnosti i sl.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0205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914400"/>
          </a:xfrm>
        </p:spPr>
        <p:txBody>
          <a:bodyPr>
            <a:normAutofit/>
          </a:bodyPr>
          <a:lstStyle/>
          <a:p>
            <a:r>
              <a:rPr lang="hr-HR" sz="48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Analiza ulomka</a:t>
            </a:r>
            <a:endParaRPr lang="hr-HR" sz="4800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4572000" cy="5181599"/>
          </a:xfrm>
        </p:spPr>
        <p:txBody>
          <a:bodyPr>
            <a:noAutofit/>
          </a:bodyPr>
          <a:lstStyle/>
          <a:p>
            <a:r>
              <a:rPr lang="hr-HR" sz="2200" b="1" dirty="0" smtClean="0">
                <a:latin typeface="Arial" pitchFamily="34" charset="0"/>
                <a:cs typeface="Arial" pitchFamily="34" charset="0"/>
              </a:rPr>
              <a:t>motiv </a:t>
            </a:r>
            <a:r>
              <a:rPr lang="hr-HR" sz="2200" b="1" dirty="0">
                <a:latin typeface="Arial" pitchFamily="34" charset="0"/>
                <a:cs typeface="Arial" pitchFamily="34" charset="0"/>
              </a:rPr>
              <a:t>povratka</a:t>
            </a:r>
          </a:p>
          <a:p>
            <a:r>
              <a:rPr lang="hr-HR" sz="2200" b="1" dirty="0">
                <a:latin typeface="Arial" pitchFamily="34" charset="0"/>
                <a:cs typeface="Arial" pitchFamily="34" charset="0"/>
              </a:rPr>
              <a:t>o</a:t>
            </a:r>
            <a:r>
              <a:rPr lang="hr-HR" sz="2200" b="1" dirty="0" smtClean="0">
                <a:latin typeface="Arial" pitchFamily="34" charset="0"/>
                <a:cs typeface="Arial" pitchFamily="34" charset="0"/>
              </a:rPr>
              <a:t>življavanje </a:t>
            </a:r>
            <a:r>
              <a:rPr lang="hr-HR" sz="2200" b="1" dirty="0">
                <a:latin typeface="Arial" pitchFamily="34" charset="0"/>
                <a:cs typeface="Arial" pitchFamily="34" charset="0"/>
              </a:rPr>
              <a:t>uspomena (vidnim, slušnim, mirisnim, i opipnim doživljajima)</a:t>
            </a:r>
          </a:p>
          <a:p>
            <a:r>
              <a:rPr lang="hr-HR" sz="2200" b="1" dirty="0" smtClean="0">
                <a:latin typeface="Arial" pitchFamily="34" charset="0"/>
                <a:cs typeface="Arial" pitchFamily="34" charset="0"/>
              </a:rPr>
              <a:t>oživljavanje </a:t>
            </a:r>
            <a:r>
              <a:rPr lang="hr-HR" sz="2200" b="1" dirty="0">
                <a:latin typeface="Arial" pitchFamily="34" charset="0"/>
                <a:cs typeface="Arial" pitchFamily="34" charset="0"/>
              </a:rPr>
              <a:t>djetinjstva </a:t>
            </a:r>
            <a:r>
              <a:rPr lang="hr-HR" sz="2200" b="1" dirty="0" smtClean="0">
                <a:latin typeface="Arial" pitchFamily="34" charset="0"/>
                <a:cs typeface="Arial" pitchFamily="34" charset="0"/>
              </a:rPr>
              <a:t> Filipove </a:t>
            </a:r>
            <a:r>
              <a:rPr lang="hr-HR" sz="2200" b="1" dirty="0">
                <a:latin typeface="Arial" pitchFamily="34" charset="0"/>
                <a:cs typeface="Arial" pitchFamily="34" charset="0"/>
              </a:rPr>
              <a:t>prošlosti uz lik majke, kanonika Lovre i Karoline</a:t>
            </a:r>
          </a:p>
          <a:p>
            <a:r>
              <a:rPr lang="hr-HR" sz="2200" b="1" dirty="0" smtClean="0">
                <a:latin typeface="Arial" pitchFamily="34" charset="0"/>
                <a:cs typeface="Arial" pitchFamily="34" charset="0"/>
              </a:rPr>
              <a:t>emotivno </a:t>
            </a:r>
            <a:r>
              <a:rPr lang="hr-HR" sz="2200" b="1" dirty="0">
                <a:latin typeface="Arial" pitchFamily="34" charset="0"/>
                <a:cs typeface="Arial" pitchFamily="34" charset="0"/>
              </a:rPr>
              <a:t>stanje</a:t>
            </a:r>
          </a:p>
          <a:p>
            <a:r>
              <a:rPr lang="hr-HR" sz="2200" b="1" dirty="0" smtClean="0">
                <a:latin typeface="Arial" pitchFamily="34" charset="0"/>
                <a:cs typeface="Arial" pitchFamily="34" charset="0"/>
              </a:rPr>
              <a:t>smjenjuju se opisi</a:t>
            </a:r>
            <a:r>
              <a:rPr lang="hr-HR" sz="2200" b="1" dirty="0">
                <a:latin typeface="Arial" pitchFamily="34" charset="0"/>
                <a:cs typeface="Arial" pitchFamily="34" charset="0"/>
              </a:rPr>
              <a:t>, razmišljanja, uspomene, piščevi komentari, dijalozi, naracija</a:t>
            </a:r>
          </a:p>
          <a:p>
            <a:r>
              <a:rPr lang="hr-HR" sz="2200" b="1" dirty="0" smtClean="0">
                <a:latin typeface="Arial" pitchFamily="34" charset="0"/>
                <a:cs typeface="Arial" pitchFamily="34" charset="0"/>
              </a:rPr>
              <a:t>opis </a:t>
            </a:r>
            <a:r>
              <a:rPr lang="hr-HR" sz="2200" b="1" dirty="0">
                <a:latin typeface="Arial" pitchFamily="34" charset="0"/>
                <a:cs typeface="Arial" pitchFamily="34" charset="0"/>
              </a:rPr>
              <a:t>kuće (Filip proživio krvavo djetinjstvo)</a:t>
            </a:r>
          </a:p>
          <a:p>
            <a:endParaRPr lang="hr-H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5181599"/>
          </a:xfrm>
        </p:spPr>
        <p:txBody>
          <a:bodyPr>
            <a:normAutofit fontScale="70000" lnSpcReduction="20000"/>
          </a:bodyPr>
          <a:lstStyle/>
          <a:p>
            <a:endParaRPr lang="hr-HR" sz="3100" b="1" dirty="0" smtClean="0">
              <a:latin typeface="Arial" pitchFamily="34" charset="0"/>
              <a:cs typeface="Arial" pitchFamily="34" charset="0"/>
            </a:endParaRPr>
          </a:p>
          <a:p>
            <a:r>
              <a:rPr lang="hr-HR" sz="3100" b="1" dirty="0" smtClean="0">
                <a:latin typeface="Arial" pitchFamily="34" charset="0"/>
                <a:cs typeface="Arial" pitchFamily="34" charset="0"/>
              </a:rPr>
              <a:t>uspomene </a:t>
            </a:r>
            <a:r>
              <a:rPr lang="hr-HR" sz="3100" b="1" dirty="0">
                <a:latin typeface="Arial" pitchFamily="34" charset="0"/>
                <a:cs typeface="Arial" pitchFamily="34" charset="0"/>
              </a:rPr>
              <a:t>iz djetinjstva, mladosti </a:t>
            </a:r>
            <a:r>
              <a:rPr lang="hr-HR" sz="3100" b="1" dirty="0" smtClean="0">
                <a:latin typeface="Arial" pitchFamily="34" charset="0"/>
                <a:cs typeface="Arial" pitchFamily="34" charset="0"/>
              </a:rPr>
              <a:t>odredili su mu kasniji </a:t>
            </a:r>
            <a:r>
              <a:rPr lang="hr-HR" sz="3100" b="1" dirty="0">
                <a:latin typeface="Arial" pitchFamily="34" charset="0"/>
                <a:cs typeface="Arial" pitchFamily="34" charset="0"/>
              </a:rPr>
              <a:t>njegov </a:t>
            </a:r>
            <a:r>
              <a:rPr lang="hr-HR" sz="3100" b="1" dirty="0" smtClean="0">
                <a:latin typeface="Arial" pitchFamily="34" charset="0"/>
                <a:cs typeface="Arial" pitchFamily="34" charset="0"/>
              </a:rPr>
              <a:t>život</a:t>
            </a:r>
          </a:p>
          <a:p>
            <a:r>
              <a:rPr lang="hr-HR" sz="3100" b="1" dirty="0">
                <a:latin typeface="Arial" pitchFamily="34" charset="0"/>
                <a:cs typeface="Arial" pitchFamily="34" charset="0"/>
              </a:rPr>
              <a:t>p</a:t>
            </a:r>
            <a:r>
              <a:rPr lang="hr-HR" sz="3100" b="1" dirty="0" smtClean="0">
                <a:latin typeface="Arial" pitchFamily="34" charset="0"/>
                <a:cs typeface="Arial" pitchFamily="34" charset="0"/>
              </a:rPr>
              <a:t>rožimanje </a:t>
            </a:r>
            <a:r>
              <a:rPr lang="hr-HR" sz="3100" b="1" dirty="0">
                <a:latin typeface="Arial" pitchFamily="34" charset="0"/>
                <a:cs typeface="Arial" pitchFamily="34" charset="0"/>
              </a:rPr>
              <a:t>prošlposti i sadašnjosti (simultanost vremena)</a:t>
            </a:r>
          </a:p>
          <a:p>
            <a:r>
              <a:rPr lang="hr-HR" sz="3100" b="1" dirty="0" smtClean="0">
                <a:latin typeface="Arial" pitchFamily="34" charset="0"/>
                <a:cs typeface="Arial" pitchFamily="34" charset="0"/>
              </a:rPr>
              <a:t>lirski </a:t>
            </a:r>
            <a:r>
              <a:rPr lang="hr-HR" sz="3100" b="1" dirty="0">
                <a:latin typeface="Arial" pitchFamily="34" charset="0"/>
                <a:cs typeface="Arial" pitchFamily="34" charset="0"/>
              </a:rPr>
              <a:t>opisi kuće, </a:t>
            </a:r>
            <a:r>
              <a:rPr lang="hr-HR" sz="3100" b="1" dirty="0" smtClean="0">
                <a:latin typeface="Arial" pitchFamily="34" charset="0"/>
                <a:cs typeface="Arial" pitchFamily="34" charset="0"/>
              </a:rPr>
              <a:t>vrta</a:t>
            </a:r>
            <a:r>
              <a:rPr lang="hr-HR" sz="3100" b="1" dirty="0">
                <a:latin typeface="Arial" pitchFamily="34" charset="0"/>
                <a:cs typeface="Arial" pitchFamily="34" charset="0"/>
              </a:rPr>
              <a:t>, ulice</a:t>
            </a:r>
          </a:p>
          <a:p>
            <a:r>
              <a:rPr lang="hr-HR" sz="3100" b="1" dirty="0" smtClean="0">
                <a:latin typeface="Arial" pitchFamily="34" charset="0"/>
                <a:cs typeface="Arial" pitchFamily="34" charset="0"/>
              </a:rPr>
              <a:t>bizarni </a:t>
            </a:r>
            <a:r>
              <a:rPr lang="hr-HR" sz="3100" b="1" dirty="0">
                <a:latin typeface="Arial" pitchFamily="34" charset="0"/>
                <a:cs typeface="Arial" pitchFamily="34" charset="0"/>
              </a:rPr>
              <a:t>naturalistički detalji</a:t>
            </a:r>
          </a:p>
          <a:p>
            <a:r>
              <a:rPr lang="hr-HR" sz="3100" b="1" dirty="0" smtClean="0">
                <a:latin typeface="Arial" pitchFamily="34" charset="0"/>
                <a:cs typeface="Arial" pitchFamily="34" charset="0"/>
              </a:rPr>
              <a:t>motiv </a:t>
            </a:r>
            <a:r>
              <a:rPr lang="hr-HR" sz="3100" b="1" dirty="0">
                <a:latin typeface="Arial" pitchFamily="34" charset="0"/>
                <a:cs typeface="Arial" pitchFamily="34" charset="0"/>
              </a:rPr>
              <a:t>kuće, vrata, brave više puta se ponavljaju u različitim osvjetljenjima</a:t>
            </a:r>
          </a:p>
          <a:p>
            <a:r>
              <a:rPr lang="hr-HR" sz="3100" b="1" dirty="0" smtClean="0">
                <a:latin typeface="Arial" pitchFamily="34" charset="0"/>
                <a:cs typeface="Arial" pitchFamily="34" charset="0"/>
              </a:rPr>
              <a:t>inverzija </a:t>
            </a:r>
            <a:r>
              <a:rPr lang="hr-HR" sz="3100" b="1" dirty="0">
                <a:latin typeface="Arial" pitchFamily="34" charset="0"/>
                <a:cs typeface="Arial" pitchFamily="34" charset="0"/>
              </a:rPr>
              <a:t>rečenice</a:t>
            </a:r>
          </a:p>
          <a:p>
            <a:r>
              <a:rPr lang="hr-HR" sz="3100" b="1" dirty="0" smtClean="0">
                <a:latin typeface="Arial" pitchFamily="34" charset="0"/>
                <a:cs typeface="Arial" pitchFamily="34" charset="0"/>
              </a:rPr>
              <a:t>riječ </a:t>
            </a:r>
            <a:r>
              <a:rPr lang="hr-HR" sz="3100" b="1" dirty="0">
                <a:latin typeface="Arial" pitchFamily="34" charset="0"/>
                <a:cs typeface="Arial" pitchFamily="34" charset="0"/>
              </a:rPr>
              <a:t>zakutak, 2 puta u kontekstu</a:t>
            </a:r>
          </a:p>
          <a:p>
            <a:r>
              <a:rPr lang="hr-HR" sz="3100" b="1" dirty="0" smtClean="0">
                <a:latin typeface="Arial" pitchFamily="34" charset="0"/>
                <a:cs typeface="Arial" pitchFamily="34" charset="0"/>
              </a:rPr>
              <a:t>moderni </a:t>
            </a:r>
            <a:r>
              <a:rPr lang="hr-HR" sz="3100" b="1" dirty="0">
                <a:latin typeface="Arial" pitchFamily="34" charset="0"/>
                <a:cs typeface="Arial" pitchFamily="34" charset="0"/>
              </a:rPr>
              <a:t>prozni izraz</a:t>
            </a:r>
          </a:p>
          <a:p>
            <a:endParaRPr lang="hr-H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77127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dirty="0" smtClean="0">
                <a:latin typeface="Arial" pitchFamily="34" charset="0"/>
                <a:cs typeface="Arial" pitchFamily="34" charset="0"/>
              </a:rPr>
              <a:t>DODATAK - SADRŽAJ</a:t>
            </a:r>
            <a:endParaRPr lang="hr-HR" sz="5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11" t="6812" r="9631" b="2032"/>
          <a:stretch/>
        </p:blipFill>
        <p:spPr bwMode="auto">
          <a:xfrm flipH="1">
            <a:off x="3162924" y="1798820"/>
            <a:ext cx="2983042" cy="493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5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963227"/>
          </a:xfrm>
        </p:spPr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763000" cy="63246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114300" indent="0">
              <a:buNone/>
            </a:pPr>
            <a:endParaRPr lang="hr-HR" b="1" dirty="0" smtClean="0">
              <a:solidFill>
                <a:schemeClr val="bg1"/>
              </a:solidFill>
            </a:endParaRPr>
          </a:p>
          <a:p>
            <a:pPr marL="114300" indent="0">
              <a:buNone/>
            </a:pPr>
            <a:r>
              <a:rPr lang="hr-HR" b="1" dirty="0" smtClean="0">
                <a:solidFill>
                  <a:schemeClr val="bg1"/>
                </a:solidFill>
              </a:rPr>
              <a:t>I. Poglavlje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Metaforika povratka-vremenska odrednica: svitalo je, početak - otvaranje spoznaje.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Završetak romana – noć.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Rodna kuća, uspomene, motiv odlaska.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Sjećanja svog odlaska u javnu kuću.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Požuda za debelom Karolinom.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Nakon Karolinine udaje doživljava veliko razočarenje (pati tri godine).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Kaptol, priroda, trafika majke Regine, djetinjstvo uz trafiku i majku.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Stvarnost slika žensog akta, teleća noga, poskakivanje mesarovih kola..... (naturalistički).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64267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6294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114300" indent="0">
              <a:buNone/>
            </a:pPr>
            <a:endParaRPr lang="hr-HR" b="1" dirty="0" smtClean="0">
              <a:solidFill>
                <a:schemeClr val="bg1"/>
              </a:solidFill>
            </a:endParaRPr>
          </a:p>
          <a:p>
            <a:pPr marL="114300" indent="0">
              <a:buNone/>
            </a:pPr>
            <a:r>
              <a:rPr lang="hr-HR" b="1" dirty="0" smtClean="0">
                <a:solidFill>
                  <a:schemeClr val="bg1"/>
                </a:solidFill>
              </a:rPr>
              <a:t>II. poglavlje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Filipova majka (Kazimera), Poljakinja, tajnovita osoba njegova djetinjstva, hladna spram Filipa.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Govori se da mu je otac biskup, majka ga izdvaja od ostale djece odjećom.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Filipov doživljaj majke: oči mutne, umorne, krvave, natečene od suza, obrve izlizane, upalo lice, dugo, žalosno sivo pod naslagom bijelog pudera „naprahana brašnom kao klaun”.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Filipov otac, predpostavka da je to pokojni sobar Sigismund, prekršten u Filipa, umro kad su Filipu bile dvije godine. Bio je vjnčan s njegovom majkom i u destom mjesecu braka rodio se Filip.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Filip se sjeća oca sa fotografije iz majčinog albuma.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4372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8839200" cy="62484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endParaRPr lang="hr-HR" b="1" dirty="0" smtClean="0">
              <a:solidFill>
                <a:schemeClr val="bg1"/>
              </a:solidFill>
            </a:endParaRPr>
          </a:p>
          <a:p>
            <a:endParaRPr lang="hr-HR" b="1" dirty="0">
              <a:solidFill>
                <a:schemeClr val="bg1"/>
              </a:solidFill>
            </a:endParaRPr>
          </a:p>
          <a:p>
            <a:pPr marL="114300" indent="0">
              <a:buNone/>
            </a:pPr>
            <a:r>
              <a:rPr lang="hr-HR" b="1" dirty="0" smtClean="0">
                <a:solidFill>
                  <a:schemeClr val="bg1"/>
                </a:solidFill>
              </a:rPr>
              <a:t>III. poglavlje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Sjećanja, Filip nam se otkriva kao slikar i kritičar.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Razočarenje, boje mu postaju bezlične, mučnina-nervna napetost i nemogućnost slikanja, osjeća besmisao, nema razloga za postojanje.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Puši, gadi mu se pušenje, steže ga srce, boli ga glava, kolutaju mu čudni krugovi ispred očiju nejasno i mutno.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„neodređeni netko u ogledalu”- mutno nejasno ja u sebi.</a:t>
            </a:r>
          </a:p>
          <a:p>
            <a:pPr marL="114300" indent="0">
              <a:buNone/>
            </a:pPr>
            <a:endParaRPr lang="hr-HR" b="1" dirty="0" smtClean="0">
              <a:solidFill>
                <a:schemeClr val="bg1"/>
              </a:solidFill>
            </a:endParaRPr>
          </a:p>
          <a:p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3060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839200" cy="63246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marL="114300" indent="0">
              <a:buNone/>
            </a:pPr>
            <a:endParaRPr lang="hr-HR" b="1" dirty="0" smtClean="0">
              <a:solidFill>
                <a:schemeClr val="bg1"/>
              </a:solidFill>
            </a:endParaRPr>
          </a:p>
          <a:p>
            <a:pPr marL="114300" indent="0">
              <a:buNone/>
            </a:pPr>
            <a:r>
              <a:rPr lang="hr-HR" b="1" dirty="0" smtClean="0">
                <a:solidFill>
                  <a:schemeClr val="bg1"/>
                </a:solidFill>
              </a:rPr>
              <a:t>IV. poglavlje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Sjećanja i razmišljanja o Europi - suprostavljena Panonija, nekad bila sjedište velike civilizacije.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Razmišlja o povratku – smislu postojanja, identitetu čovjeka određenog iskustvom, sjećanjem, uspomenama.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Siromašni mladić koji je otišao i otmjeni gospodin koji se vratio (Sigismund – Filip).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Kreće u Kostanjevec majci koja ima kuću i vinograd (11 godina pismima ga majka poziva).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Putem promatra kip mramorne žene (razmišlja o kiparstvu i vrijednosti i značenju kipova - Čemu služe kipovi?</a:t>
            </a:r>
          </a:p>
          <a:p>
            <a:endParaRPr lang="hr-HR" dirty="0" smtClean="0">
              <a:solidFill>
                <a:schemeClr val="bg1"/>
              </a:solidFill>
            </a:endParaRPr>
          </a:p>
          <a:p>
            <a:endParaRPr lang="hr-H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19756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915400" cy="66294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hr-HR" b="1" dirty="0" smtClean="0">
                <a:solidFill>
                  <a:schemeClr val="bg1"/>
                </a:solidFill>
              </a:rPr>
              <a:t>V. </a:t>
            </a:r>
            <a:r>
              <a:rPr lang="hr-HR" b="1" dirty="0">
                <a:solidFill>
                  <a:schemeClr val="bg1"/>
                </a:solidFill>
              </a:rPr>
              <a:t>p</a:t>
            </a:r>
            <a:r>
              <a:rPr lang="hr-HR" b="1" dirty="0" smtClean="0">
                <a:solidFill>
                  <a:schemeClr val="bg1"/>
                </a:solidFill>
              </a:rPr>
              <a:t>oglavlje 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Putuje s Jožom Podravcem zaprežnim kolima.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Kad Podravec pogledavši na kuće uz cestu kaže „frajle”, Filipu se otvaraju nova sjećanja – prvi odlazak frajlama (naturalistička slika žene koja leži na krevetu otkrivenog trbuha velikog i bijelog „kao uzašli kvasac”) Spoznaje da mu je majka slična njima (preskupa u odnosu na njih), tada je izjurio iz sobe i plakao kao da mu je netko umro.</a:t>
            </a:r>
          </a:p>
          <a:p>
            <a:pPr marL="114300" indent="0">
              <a:buNone/>
            </a:pPr>
            <a:r>
              <a:rPr lang="hr-HR" b="1" dirty="0" smtClean="0">
                <a:solidFill>
                  <a:schemeClr val="bg1"/>
                </a:solidFill>
              </a:rPr>
              <a:t>VI. Poglavlje </a:t>
            </a:r>
            <a:r>
              <a:rPr lang="hr-HR" dirty="0" smtClean="0">
                <a:solidFill>
                  <a:schemeClr val="bg1"/>
                </a:solidFill>
              </a:rPr>
              <a:t>– promatra okolinu dok se vozi kolima.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Razmišljanje o slikarstvu, slika kao prostor već viđenog. Kako naslikati mirise i zvukove, kako sva osjetila prenijeti na platno?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Suprostavlja sebe i Jožu (on u17-oj počeo gledati žene)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Filipa opsjeda ideja da je sve besmisleni kaos. Promatra ljude na selu zauzete oko kuća u vrtovima svojim poslovima.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„Panonsko blato i civilizacija koja dolazi.”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43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07554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r-HR" sz="5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TEMA – POVRATAK </a:t>
            </a:r>
            <a:endParaRPr lang="hr-HR" sz="54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48" y="1304144"/>
            <a:ext cx="4862052" cy="5553856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pPr>
              <a:buClr>
                <a:schemeClr val="bg1"/>
              </a:buClr>
            </a:pPr>
            <a:endParaRPr lang="hr-HR" b="1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endParaRPr lang="hr-HR" b="1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hr-HR" sz="4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povratak</a:t>
            </a:r>
            <a:r>
              <a:rPr lang="hr-HR" sz="4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u zavičaj, u </a:t>
            </a:r>
            <a:r>
              <a:rPr lang="hr-HR" sz="4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djetinjstvo</a:t>
            </a:r>
            <a:r>
              <a:rPr lang="hr-HR" sz="4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nakon 23 godine izbivanja</a:t>
            </a:r>
          </a:p>
          <a:p>
            <a:pPr>
              <a:buClr>
                <a:schemeClr val="bg1"/>
              </a:buClr>
            </a:pPr>
            <a:r>
              <a:rPr lang="hr-HR" sz="4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</a:t>
            </a:r>
            <a:r>
              <a:rPr lang="hr-HR" sz="4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potrazi za vlastitim </a:t>
            </a:r>
            <a:r>
              <a:rPr lang="hr-HR" sz="4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identitetom</a:t>
            </a:r>
          </a:p>
          <a:p>
            <a:pPr>
              <a:buClr>
                <a:schemeClr val="bg1"/>
              </a:buClr>
            </a:pPr>
            <a:r>
              <a:rPr lang="hr-HR" sz="4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Filip osjeća „</a:t>
            </a:r>
            <a:r>
              <a:rPr lang="hr-HR" sz="4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egzistencijalnu mučninu”, </a:t>
            </a:r>
            <a:r>
              <a:rPr lang="hr-HR" sz="4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čini mu se da </a:t>
            </a:r>
            <a:r>
              <a:rPr lang="hr-HR" sz="4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život </a:t>
            </a:r>
            <a:r>
              <a:rPr lang="hr-HR" sz="4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nema</a:t>
            </a:r>
            <a:r>
              <a:rPr lang="hr-HR" sz="4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smisla</a:t>
            </a:r>
          </a:p>
          <a:p>
            <a:pPr lvl="0">
              <a:buClr>
                <a:prstClr val="black"/>
              </a:buClr>
            </a:pPr>
            <a:r>
              <a:rPr lang="hr-HR" sz="46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</a:t>
            </a:r>
            <a:r>
              <a:rPr lang="hr-HR" sz="46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mjetnik - slikar</a:t>
            </a:r>
            <a:r>
              <a:rPr lang="hr-HR" sz="4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  <a:r>
              <a:rPr lang="hr-HR" sz="4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r-HR" sz="4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svijet doživljava kao simultani niz nepovezanih pojava</a:t>
            </a:r>
          </a:p>
          <a:p>
            <a:pPr>
              <a:buClr>
                <a:schemeClr val="bg1"/>
              </a:buClr>
            </a:pPr>
            <a:r>
              <a:rPr lang="hr-HR" sz="4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gubitak </a:t>
            </a:r>
            <a:r>
              <a:rPr lang="hr-HR" sz="4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inspiracije, nemogućnost </a:t>
            </a:r>
            <a:r>
              <a:rPr lang="hr-HR" sz="4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stvaranja, </a:t>
            </a:r>
            <a:r>
              <a:rPr lang="it-IT" sz="4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čini </a:t>
            </a:r>
            <a:r>
              <a:rPr lang="it-IT" sz="4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 se da boje gube svoj intezitet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0540" y="1600200"/>
            <a:ext cx="4177259" cy="5257799"/>
          </a:xfr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>
            <a:normAutofit fontScale="47500" lnSpcReduction="20000"/>
          </a:bodyPr>
          <a:lstStyle/>
          <a:p>
            <a:endParaRPr lang="hr-HR" dirty="0" smtClean="0"/>
          </a:p>
          <a:p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541" y="1304144"/>
            <a:ext cx="39624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36923"/>
            <a:ext cx="39624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88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20" y="228600"/>
            <a:ext cx="9021580" cy="66294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marL="114300" indent="0">
              <a:buNone/>
            </a:pPr>
            <a:endParaRPr lang="hr-HR" b="1" dirty="0" smtClean="0">
              <a:solidFill>
                <a:schemeClr val="bg1"/>
              </a:solidFill>
            </a:endParaRPr>
          </a:p>
          <a:p>
            <a:pPr marL="114300" indent="0">
              <a:buNone/>
            </a:pPr>
            <a:endParaRPr lang="hr-HR" b="1" dirty="0" smtClean="0">
              <a:solidFill>
                <a:schemeClr val="bg1"/>
              </a:solidFill>
            </a:endParaRPr>
          </a:p>
          <a:p>
            <a:pPr marL="114300" indent="0">
              <a:buNone/>
            </a:pPr>
            <a:r>
              <a:rPr lang="hr-HR" b="1" dirty="0" smtClean="0">
                <a:solidFill>
                  <a:schemeClr val="bg1"/>
                </a:solidFill>
              </a:rPr>
              <a:t>VII. Poglavlje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Prošla su dva mjeseca od Filipova dolaska u Kostanjevec. 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Glasine o njegovom dolasku kolaju selom – neuki priprost narod.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Filip je smireniji, osjeća se bolje i misli da je bespredmetno među seljacima baviti se slikarstvom.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Majka je za Filipa uredila dvije sobe pod krovom.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Jedne noći probudio ga je požar i pošao je gasiti vatru kod susjeda Hitreca te spasio Hitrecova bika, i u selu više nije bio samo „onaj gospodin” već i spasitelj Hitrecove krave.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53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6294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hr-HR" b="1" dirty="0" smtClean="0">
              <a:solidFill>
                <a:schemeClr val="bg1"/>
              </a:solidFill>
            </a:endParaRPr>
          </a:p>
          <a:p>
            <a:r>
              <a:rPr lang="hr-HR" b="1" dirty="0" smtClean="0">
                <a:solidFill>
                  <a:schemeClr val="bg1"/>
                </a:solidFill>
              </a:rPr>
              <a:t>VIII. poglavlje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Majka je izvor njegova nemira, koja se žali na reumu, zamatala se flanelom, danju hodala u laganim kostimima, držala se bogatom i finom gospođom, a činila je to nespretno i sirovo.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Na njezin zahtjev Filip slika njen portret – za Filipa počinje mučenje.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Majka se uvrijedila njegovim prikazom njena portreta.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Filip ju slika kakvu je vidi - ništa lijepoga (ljubav koju nije dobio od majke ostavilo je traga u Filipu).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Opisuje ljude koji zalaze u majčin dom, jedna od gošća je Eleonora Rekettye-banska savjetnica, udovica, staromodna, konzervativna žena, opsjednuta mišlju da ima rak, nosila je periku, izgledala kao „strašilo za ptice”.</a:t>
            </a:r>
          </a:p>
          <a:p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8804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839200" cy="64008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114300" indent="0">
              <a:buNone/>
            </a:pPr>
            <a:endParaRPr lang="hr-HR" b="1" dirty="0" smtClean="0">
              <a:solidFill>
                <a:schemeClr val="bg1"/>
              </a:solidFill>
            </a:endParaRPr>
          </a:p>
          <a:p>
            <a:pPr marL="114300" indent="0">
              <a:buNone/>
            </a:pPr>
            <a:r>
              <a:rPr lang="hr-HR" b="1" dirty="0" smtClean="0">
                <a:solidFill>
                  <a:schemeClr val="bg1"/>
                </a:solidFill>
              </a:rPr>
              <a:t>IX. </a:t>
            </a:r>
            <a:r>
              <a:rPr lang="hr-HR" b="1" dirty="0">
                <a:solidFill>
                  <a:schemeClr val="bg1"/>
                </a:solidFill>
              </a:rPr>
              <a:t>p</a:t>
            </a:r>
            <a:r>
              <a:rPr lang="hr-HR" b="1" dirty="0" smtClean="0">
                <a:solidFill>
                  <a:schemeClr val="bg1"/>
                </a:solidFill>
              </a:rPr>
              <a:t>oglavlje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Župan Liepach Kostanjevački sanjari o danima na bečkom dvoru, čuva pozivnicu sa dvorskog ručka iz 1895. i sliku iz novina kada je čekao pozdraviti grofa Hedervarya. Njegova žena je bila ljuta što je bila 24.-a, a ne 17-a da bi pozdravila Hedervaryevu ženu, Margaritu, i u znak protesta nije joj pružila ruku.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Njegova je karijera brzo završila i Leipach se vratio u Kostanjevec.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Kad su Slavoniju i Hrvatsku proglasili Ugarskom promaknut je u župana, ali skandal njegove žene zapečatio je njegovu karijeru župana.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Filip je ugledao majku kako sjedi u krilu Leipachu i zgadila mu se.  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8293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04800"/>
            <a:ext cx="8991600" cy="65532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hr-HR" b="1" dirty="0" smtClean="0">
                <a:solidFill>
                  <a:schemeClr val="bg1"/>
                </a:solidFill>
              </a:rPr>
              <a:t>X. XI. </a:t>
            </a:r>
            <a:r>
              <a:rPr lang="hr-HR" b="1" dirty="0">
                <a:solidFill>
                  <a:schemeClr val="bg1"/>
                </a:solidFill>
              </a:rPr>
              <a:t>p</a:t>
            </a:r>
            <a:r>
              <a:rPr lang="hr-HR" b="1" dirty="0" smtClean="0">
                <a:solidFill>
                  <a:schemeClr val="bg1"/>
                </a:solidFill>
              </a:rPr>
              <a:t>oglavlje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Filip u kavani „Kod kune”, razmišlja o noći kada je uzeo majci stotinjarku – predodređenost života  jednom jedinom situacijom koja je iz korijena promijenila mu život.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Tog dana je slikao gluhonijemo dijete, zadovoljan je spoznajom da svoje postojanje može opravdati samo umjetničkim djelom.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Razmišlja o ženama. On i majka su pozvani kod Leipacha u čast stare dame grofice Orcyval.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Ismijavali su neuku djevojku Jagu.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Ksenija-Bobočka Radajeva, kasirica kavane „Kod kune”, po pričama je žena skandala, upropastila nekoliko brakova, uništila supruga ministra, i zadnjeg ljubavnika, advokata Baločanskog odvela u zatvor.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Žena Baločanskog se bacila s drugog kata.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Filipa zanima Bobočka.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1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Epizoda o Kseniji - bobočki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839200" cy="51054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Supruga ministra Pavlinića iz interesa; rastavila se.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U nju se zaljubio Baločanski, dosadan joj je, ali je zbog bogatstva s njim.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Baločanski u novčanim neprilikama dospijeva u zatvor, njegova žena se ubija.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Odlaze u Kostanjevec</a:t>
            </a:r>
            <a:r>
              <a:rPr lang="hr-HR" dirty="0">
                <a:solidFill>
                  <a:schemeClr val="bg1"/>
                </a:solidFill>
              </a:rPr>
              <a:t>.</a:t>
            </a:r>
            <a:r>
              <a:rPr lang="hr-HR" dirty="0" smtClean="0">
                <a:solidFill>
                  <a:schemeClr val="bg1"/>
                </a:solidFill>
              </a:rPr>
              <a:t> </a:t>
            </a:r>
            <a:r>
              <a:rPr lang="hr-HR" dirty="0">
                <a:solidFill>
                  <a:schemeClr val="bg1"/>
                </a:solidFill>
              </a:rPr>
              <a:t>K</a:t>
            </a:r>
            <a:r>
              <a:rPr lang="hr-HR" dirty="0" smtClean="0">
                <a:solidFill>
                  <a:schemeClr val="bg1"/>
                </a:solidFill>
              </a:rPr>
              <a:t>ad im je nestalo novca, Bobočka se zapošljava kod Steinera. 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Baločanski psihički rastrojen, sjedi i čita novine.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Dok je Baločanski bio u zatvoru u Lepoglavi, ona se udala za bogataša, veleindustrijalca i rastavila se.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Kada je Baločanski upoznao plavokosu plemkinju, Bobočku, imala je 27 godina.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24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228601"/>
            <a:ext cx="8260672" cy="990600"/>
          </a:xfrm>
        </p:spPr>
        <p:txBody>
          <a:bodyPr/>
          <a:lstStyle/>
          <a:p>
            <a:r>
              <a:rPr lang="hr-HR" dirty="0" smtClean="0"/>
              <a:t>Epizoda O Baločanskom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4864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Njegov život uređivala je njegova majka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Oženio se Vandom Agramerovom, troje djece: Vladimir, Dagmar i Alis, stanovali su u kući s 11 soba, ljetovali u Lovranu i na Bohinju, putovali u Beč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Upoznaje Bobočku kad je ona imala brakorazvodnu parnicu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Viđen je kako pleše na stolu u kostimu španjolske plesačice,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Bobočka u njemu budi intenzivne osjećaje u njegovom dosadnom uobičajenom životu.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Život s Bobočkom za njega je teško razumljiv, ali bio je tjelesno ovisan o njoj.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Vanda je pokušala spriječiti propast svoga muža te zamolila njegovu majku za pomoć, a ona je štitila svoga sina kao „prolaznom fazom” u njegovu životu, nalažući joj da bude strpljiva.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Baločanski, nakom samoubojstva žene, provodi dane u pijanstvu živjeći s Bobočkom.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S Filipom igra šah, razgovara o slikarstvu i umjetničkom stvaranju, </a:t>
            </a:r>
            <a:r>
              <a:rPr lang="hr-HR" dirty="0">
                <a:solidFill>
                  <a:schemeClr val="bg1"/>
                </a:solidFill>
              </a:rPr>
              <a:t>piše </a:t>
            </a:r>
            <a:r>
              <a:rPr lang="hr-HR" dirty="0" smtClean="0">
                <a:solidFill>
                  <a:schemeClr val="bg1"/>
                </a:solidFill>
              </a:rPr>
              <a:t>pjesme.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3239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46023"/>
            <a:ext cx="8686800" cy="6477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endParaRPr lang="hr-HR" b="1" dirty="0" smtClean="0">
              <a:solidFill>
                <a:schemeClr val="bg1"/>
              </a:solidFill>
            </a:endParaRPr>
          </a:p>
          <a:p>
            <a:pPr marL="114300" indent="0">
              <a:buNone/>
            </a:pPr>
            <a:r>
              <a:rPr lang="hr-HR" sz="2800" b="1" dirty="0" smtClean="0">
                <a:solidFill>
                  <a:schemeClr val="bg1"/>
                </a:solidFill>
              </a:rPr>
              <a:t>XII. Poglavlje</a:t>
            </a:r>
          </a:p>
          <a:p>
            <a:r>
              <a:rPr lang="hr-HR" sz="2800" dirty="0" smtClean="0">
                <a:solidFill>
                  <a:schemeClr val="bg1"/>
                </a:solidFill>
              </a:rPr>
              <a:t>Filip u sutonu sjedi pod orahom i razmišlja.</a:t>
            </a:r>
          </a:p>
          <a:p>
            <a:r>
              <a:rPr lang="hr-HR" sz="2800" dirty="0" smtClean="0">
                <a:solidFill>
                  <a:schemeClr val="bg1"/>
                </a:solidFill>
              </a:rPr>
              <a:t>Gluhonijemi kravar Miško pronašao je figuricu brončane Europe – Filip prepoznaje ostatke velike civilizacije u Panoniji, a sad po tom prostoru pasu krave.</a:t>
            </a:r>
          </a:p>
          <a:p>
            <a:r>
              <a:rPr lang="hr-HR" sz="2800" dirty="0" smtClean="0">
                <a:solidFill>
                  <a:schemeClr val="bg1"/>
                </a:solidFill>
              </a:rPr>
              <a:t>Filip čezne za velikim gradom, nemir u njemu, ne može ni skim razgovarati, ne snalazi se u prostoru i s ljudima.</a:t>
            </a:r>
          </a:p>
          <a:p>
            <a:r>
              <a:rPr lang="hr-HR" sz="2800" dirty="0" smtClean="0">
                <a:solidFill>
                  <a:schemeClr val="bg1"/>
                </a:solidFill>
              </a:rPr>
              <a:t>Sve su mu žene nepristupačne, besmislene, indiferentan spram žena dok nije sreo Kseniju.</a:t>
            </a:r>
          </a:p>
          <a:p>
            <a:r>
              <a:rPr lang="hr-HR" sz="2800" dirty="0" smtClean="0">
                <a:solidFill>
                  <a:schemeClr val="bg1"/>
                </a:solidFill>
              </a:rPr>
              <a:t>Ksenija suosjeća s njim, nose slične ožiljke iz djetinjstva.</a:t>
            </a:r>
          </a:p>
          <a:p>
            <a:r>
              <a:rPr lang="hr-HR" sz="2800" dirty="0" smtClean="0">
                <a:solidFill>
                  <a:schemeClr val="bg1"/>
                </a:solidFill>
              </a:rPr>
              <a:t>Na dan sv. Roka uputili su se na proslavu u susjedno selo. Priča Bobočki o slikarskoj viziji Krista.</a:t>
            </a:r>
            <a:endParaRPr lang="hr-H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1693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10600" cy="6477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hr-HR" sz="2800" b="1" dirty="0" smtClean="0">
                <a:solidFill>
                  <a:schemeClr val="bg1"/>
                </a:solidFill>
              </a:rPr>
              <a:t>XIII. XIV.Poglavlje</a:t>
            </a:r>
          </a:p>
          <a:p>
            <a:r>
              <a:rPr lang="hr-HR" sz="2800" dirty="0" smtClean="0">
                <a:solidFill>
                  <a:schemeClr val="bg1"/>
                </a:solidFill>
              </a:rPr>
              <a:t>Sergije Kirilovič Kyriales je Bobočkin prijatelj iz davnih dana.</a:t>
            </a:r>
          </a:p>
          <a:p>
            <a:r>
              <a:rPr lang="hr-HR" sz="2800" dirty="0" smtClean="0">
                <a:solidFill>
                  <a:schemeClr val="bg1"/>
                </a:solidFill>
              </a:rPr>
              <a:t>Filip ga se boji jer on ne vjeruje ni u kakav talent, misli da je Filip rastojena živčana osoba sklona samoubojstvu, a neće to učiniti jer je kukavica.</a:t>
            </a:r>
          </a:p>
          <a:p>
            <a:r>
              <a:rPr lang="hr-HR" sz="2800" dirty="0" smtClean="0">
                <a:solidFill>
                  <a:schemeClr val="bg1"/>
                </a:solidFill>
              </a:rPr>
              <a:t>Čovjek je za Kyrialesa životinjska vrsta, lažljiva, glupa, zlobna i majmunska zvijer.</a:t>
            </a:r>
          </a:p>
          <a:p>
            <a:r>
              <a:rPr lang="hr-HR" sz="2800" dirty="0" smtClean="0">
                <a:solidFill>
                  <a:schemeClr val="bg1"/>
                </a:solidFill>
              </a:rPr>
              <a:t>Pijani razgovaraju u krčmi o slikarstvu.</a:t>
            </a:r>
          </a:p>
          <a:p>
            <a:r>
              <a:rPr lang="hr-HR" sz="2800" dirty="0" smtClean="0">
                <a:solidFill>
                  <a:schemeClr val="bg1"/>
                </a:solidFill>
              </a:rPr>
              <a:t>Kyriales osjeća da Filip sumnja u sebe i svoje slikarsko umijeće. </a:t>
            </a:r>
          </a:p>
          <a:p>
            <a:r>
              <a:rPr lang="hr-HR" sz="2800" dirty="0" smtClean="0">
                <a:solidFill>
                  <a:schemeClr val="bg1"/>
                </a:solidFill>
              </a:rPr>
              <a:t>Raspravu prekida galama s ulice, ubijen je čovjek, rasporena mu utroba.</a:t>
            </a:r>
          </a:p>
          <a:p>
            <a:endParaRPr lang="hr-HR" dirty="0" smtClean="0">
              <a:solidFill>
                <a:schemeClr val="bg1"/>
              </a:solidFill>
            </a:endParaRPr>
          </a:p>
          <a:p>
            <a:endParaRPr lang="hr-HR" dirty="0" smtClean="0">
              <a:solidFill>
                <a:schemeClr val="bg1"/>
              </a:solidFill>
            </a:endParaRPr>
          </a:p>
          <a:p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98666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763000" cy="66294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hr-HR" b="1" dirty="0" smtClean="0">
                <a:solidFill>
                  <a:schemeClr val="bg1"/>
                </a:solidFill>
              </a:rPr>
              <a:t>XV. poglavlje</a:t>
            </a:r>
          </a:p>
          <a:p>
            <a:r>
              <a:rPr lang="hr-HR" dirty="0">
                <a:solidFill>
                  <a:schemeClr val="bg1"/>
                </a:solidFill>
              </a:rPr>
              <a:t>Dva dana nakon te noći, Filip posjećuje Bobočku, </a:t>
            </a:r>
            <a:r>
              <a:rPr lang="hr-HR" dirty="0" smtClean="0">
                <a:solidFill>
                  <a:schemeClr val="bg1"/>
                </a:solidFill>
              </a:rPr>
              <a:t>Baločanski </a:t>
            </a:r>
            <a:r>
              <a:rPr lang="hr-HR" dirty="0">
                <a:solidFill>
                  <a:schemeClr val="bg1"/>
                </a:solidFill>
              </a:rPr>
              <a:t>sjedi i čita novine, a Bobočka u sobi s Kyrialesom vodi </a:t>
            </a:r>
            <a:r>
              <a:rPr lang="hr-HR" dirty="0" smtClean="0">
                <a:solidFill>
                  <a:schemeClr val="bg1"/>
                </a:solidFill>
              </a:rPr>
              <a:t> ljubav.</a:t>
            </a:r>
            <a:endParaRPr lang="hr-HR" dirty="0">
              <a:solidFill>
                <a:schemeClr val="bg1"/>
              </a:solidFill>
            </a:endParaRPr>
          </a:p>
          <a:p>
            <a:r>
              <a:rPr lang="hr-HR" dirty="0">
                <a:solidFill>
                  <a:schemeClr val="bg1"/>
                </a:solidFill>
              </a:rPr>
              <a:t>Tema njihova razgovora je </a:t>
            </a:r>
            <a:r>
              <a:rPr lang="hr-HR" dirty="0" smtClean="0">
                <a:solidFill>
                  <a:schemeClr val="bg1"/>
                </a:solidFill>
              </a:rPr>
              <a:t>samoubojstvo.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Kriza Baločanskog.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Filip se osjeća loše, čak je u zadnjih 20-ak dana naslikao brojne slike, uznemiruje ga Bobočka.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Bobočka je otputovala, po povatku poklonila mu je holandske boje.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Kyriales izvršava samoubojstvo-bacio se pod vlak.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Bobočka želi otputovati u Hamburg, traži od Filipa posudbu novca. Filipa upozorava majka na Bobočkinu nemoralnost.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Baločanski želi spriječiti Bobočkin odlazak.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U Filipu se rađa davno potisnuti bijes protiv majke, navršio je 40-u, a još ne zna tko mu je otac.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Dolazak Baločanskog kod Filipa da bi otkazao Bobočkino putovanje.</a:t>
            </a:r>
            <a:endParaRPr lang="hr-HR" dirty="0">
              <a:solidFill>
                <a:schemeClr val="bg1"/>
              </a:solidFill>
            </a:endParaRPr>
          </a:p>
          <a:p>
            <a:endParaRPr lang="hr-HR" b="1" dirty="0" smtClean="0">
              <a:solidFill>
                <a:schemeClr val="bg1"/>
              </a:solidFill>
            </a:endParaRPr>
          </a:p>
          <a:p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7344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4953000"/>
            <a:ext cx="7696200" cy="675443"/>
          </a:xfrm>
        </p:spPr>
        <p:txBody>
          <a:bodyPr>
            <a:normAutofit/>
          </a:bodyPr>
          <a:lstStyle/>
          <a:p>
            <a:r>
              <a:rPr lang="hr-HR" sz="2800" dirty="0" smtClean="0"/>
              <a:t>Hvala na pozornosti i suradnji.</a:t>
            </a:r>
            <a:endParaRPr lang="hr-HR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800" y="5638800"/>
            <a:ext cx="7696199" cy="685800"/>
          </a:xfrm>
        </p:spPr>
        <p:txBody>
          <a:bodyPr/>
          <a:lstStyle/>
          <a:p>
            <a:r>
              <a:rPr lang="hr-HR" sz="1400" cap="none" dirty="0"/>
              <a:t>H</a:t>
            </a:r>
            <a:r>
              <a:rPr lang="hr-HR" sz="1400" cap="none" dirty="0" smtClean="0"/>
              <a:t>otelijersko-turistička i gostiteljska škola, Zadar</a:t>
            </a:r>
          </a:p>
          <a:p>
            <a:r>
              <a:rPr lang="hr-HR" sz="1400" cap="none" dirty="0" smtClean="0"/>
              <a:t>Sonja Perić, prof.</a:t>
            </a:r>
          </a:p>
          <a:p>
            <a:endParaRPr lang="hr-HR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8" b="8098"/>
          <a:stretch>
            <a:fillRect/>
          </a:stretch>
        </p:blipFill>
        <p:spPr bwMode="auto">
          <a:xfrm>
            <a:off x="685800" y="609600"/>
            <a:ext cx="7772400" cy="4331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951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3630561"/>
            <a:ext cx="4109884" cy="3239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914400"/>
          </a:xfrm>
        </p:spPr>
        <p:txBody>
          <a:bodyPr>
            <a:normAutofit/>
          </a:bodyPr>
          <a:lstStyle/>
          <a:p>
            <a:r>
              <a:rPr lang="hr-HR" sz="4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TEMA – </a:t>
            </a:r>
            <a:r>
              <a:rPr lang="hr-HR" sz="4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DJETINJSTVO</a:t>
            </a:r>
            <a:endParaRPr lang="hr-HR" sz="48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399" y="1219200"/>
            <a:ext cx="4648201" cy="56388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pPr>
              <a:buClrTx/>
            </a:pPr>
            <a:endParaRPr lang="hr-HR" dirty="0" smtClean="0">
              <a:solidFill>
                <a:schemeClr val="bg1"/>
              </a:solidFill>
              <a:cs typeface="Arial" pitchFamily="34" charset="0"/>
            </a:endParaRPr>
          </a:p>
          <a:p>
            <a:pPr>
              <a:buClrTx/>
            </a:pPr>
            <a:r>
              <a:rPr lang="vi-VN" sz="4200" dirty="0" smtClean="0">
                <a:solidFill>
                  <a:schemeClr val="bg1"/>
                </a:solidFill>
                <a:cs typeface="Arial" pitchFamily="34" charset="0"/>
              </a:rPr>
              <a:t>u </a:t>
            </a:r>
            <a:r>
              <a:rPr lang="vi-VN" sz="4200" b="1" dirty="0">
                <a:solidFill>
                  <a:schemeClr val="bg1"/>
                </a:solidFill>
                <a:cs typeface="Arial" pitchFamily="34" charset="0"/>
              </a:rPr>
              <a:t>poznatim </a:t>
            </a:r>
            <a:r>
              <a:rPr lang="vi-VN" sz="4200" b="1" dirty="0" smtClean="0">
                <a:solidFill>
                  <a:schemeClr val="bg1"/>
                </a:solidFill>
                <a:cs typeface="Arial" pitchFamily="34" charset="0"/>
              </a:rPr>
              <a:t>prostorima</a:t>
            </a:r>
            <a:r>
              <a:rPr lang="hr-HR" sz="4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hr-HR" sz="4200" dirty="0" smtClean="0">
                <a:solidFill>
                  <a:schemeClr val="bg1"/>
                </a:solidFill>
                <a:cs typeface="Arial" pitchFamily="34" charset="0"/>
              </a:rPr>
              <a:t>- </a:t>
            </a:r>
            <a:r>
              <a:rPr lang="vi-VN" sz="4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vi-VN" sz="4200" dirty="0">
                <a:solidFill>
                  <a:schemeClr val="bg1"/>
                </a:solidFill>
                <a:cs typeface="Arial" pitchFamily="34" charset="0"/>
              </a:rPr>
              <a:t>mirisima i </a:t>
            </a:r>
            <a:r>
              <a:rPr lang="vi-VN" sz="4200" dirty="0" smtClean="0">
                <a:solidFill>
                  <a:schemeClr val="bg1"/>
                </a:solidFill>
                <a:cs typeface="Arial" pitchFamily="34" charset="0"/>
              </a:rPr>
              <a:t>zvukovima</a:t>
            </a:r>
            <a:r>
              <a:rPr lang="hr-HR" sz="4200" dirty="0" smtClean="0">
                <a:solidFill>
                  <a:schemeClr val="bg1"/>
                </a:solidFill>
                <a:cs typeface="Arial" pitchFamily="34" charset="0"/>
              </a:rPr>
              <a:t>,</a:t>
            </a:r>
            <a:r>
              <a:rPr lang="vi-VN" sz="4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vi-VN" sz="4200" dirty="0">
                <a:solidFill>
                  <a:schemeClr val="bg1"/>
                </a:solidFill>
                <a:cs typeface="Arial" pitchFamily="34" charset="0"/>
              </a:rPr>
              <a:t>izviru iz </a:t>
            </a:r>
            <a:r>
              <a:rPr lang="vi-VN" sz="4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sjećanja</a:t>
            </a:r>
            <a:r>
              <a:rPr lang="vi-VN" sz="4200" dirty="0">
                <a:solidFill>
                  <a:schemeClr val="bg1"/>
                </a:solidFill>
                <a:cs typeface="Arial" pitchFamily="34" charset="0"/>
              </a:rPr>
              <a:t> epizode njegovog </a:t>
            </a:r>
            <a:r>
              <a:rPr lang="vi-VN" sz="4200" b="1" dirty="0">
                <a:solidFill>
                  <a:schemeClr val="bg1"/>
                </a:solidFill>
                <a:cs typeface="Arial" pitchFamily="34" charset="0"/>
              </a:rPr>
              <a:t>djetinjstva</a:t>
            </a:r>
          </a:p>
          <a:p>
            <a:pPr>
              <a:buClrTx/>
            </a:pPr>
            <a:r>
              <a:rPr lang="vi-VN" sz="4200" dirty="0">
                <a:solidFill>
                  <a:schemeClr val="bg1"/>
                </a:solidFill>
                <a:cs typeface="Arial" pitchFamily="34" charset="0"/>
              </a:rPr>
              <a:t>Karolinina </a:t>
            </a:r>
            <a:r>
              <a:rPr lang="vi-VN" sz="4200" dirty="0" smtClean="0">
                <a:solidFill>
                  <a:schemeClr val="bg1"/>
                </a:solidFill>
                <a:cs typeface="Arial" pitchFamily="34" charset="0"/>
              </a:rPr>
              <a:t>svadba</a:t>
            </a:r>
            <a:endParaRPr lang="vi-VN" sz="4200" dirty="0">
              <a:solidFill>
                <a:schemeClr val="bg1"/>
              </a:solidFill>
              <a:cs typeface="Arial" pitchFamily="34" charset="0"/>
            </a:endParaRPr>
          </a:p>
          <a:p>
            <a:pPr>
              <a:buClrTx/>
            </a:pPr>
            <a:r>
              <a:rPr lang="vi-VN" sz="4200" dirty="0">
                <a:solidFill>
                  <a:schemeClr val="bg1"/>
                </a:solidFill>
                <a:cs typeface="Arial" pitchFamily="34" charset="0"/>
              </a:rPr>
              <a:t>čekanje na majčin povratak</a:t>
            </a:r>
          </a:p>
          <a:p>
            <a:pPr>
              <a:buClrTx/>
            </a:pPr>
            <a:r>
              <a:rPr lang="vi-VN" sz="4200" dirty="0">
                <a:solidFill>
                  <a:schemeClr val="bg1"/>
                </a:solidFill>
                <a:cs typeface="Arial" pitchFamily="34" charset="0"/>
              </a:rPr>
              <a:t>posjet </a:t>
            </a:r>
            <a:r>
              <a:rPr lang="vi-VN" sz="4200" b="1" dirty="0">
                <a:solidFill>
                  <a:schemeClr val="bg1"/>
                </a:solidFill>
                <a:cs typeface="Arial" pitchFamily="34" charset="0"/>
              </a:rPr>
              <a:t>bordelu</a:t>
            </a:r>
          </a:p>
          <a:p>
            <a:pPr>
              <a:buClrTx/>
            </a:pPr>
            <a:r>
              <a:rPr lang="vi-VN" sz="4200" b="1" dirty="0">
                <a:solidFill>
                  <a:schemeClr val="bg1"/>
                </a:solidFill>
                <a:cs typeface="Arial" pitchFamily="34" charset="0"/>
              </a:rPr>
              <a:t>zatvorena vrata doma</a:t>
            </a:r>
          </a:p>
          <a:p>
            <a:pPr>
              <a:buClrTx/>
            </a:pPr>
            <a:r>
              <a:rPr lang="vi-VN" sz="4200" dirty="0">
                <a:solidFill>
                  <a:schemeClr val="bg1"/>
                </a:solidFill>
                <a:cs typeface="Arial" pitchFamily="34" charset="0"/>
              </a:rPr>
              <a:t>kao sedmogimnazijalac ostao </a:t>
            </a:r>
            <a:r>
              <a:rPr lang="vi-VN" sz="4200" b="1" dirty="0">
                <a:solidFill>
                  <a:schemeClr val="bg1"/>
                </a:solidFill>
                <a:cs typeface="Arial" pitchFamily="34" charset="0"/>
              </a:rPr>
              <a:t>na ulici</a:t>
            </a:r>
          </a:p>
          <a:p>
            <a:pPr>
              <a:buClrTx/>
            </a:pPr>
            <a:r>
              <a:rPr lang="vi-VN" sz="4200" dirty="0">
                <a:solidFill>
                  <a:schemeClr val="bg1"/>
                </a:solidFill>
                <a:cs typeface="Arial" pitchFamily="34" charset="0"/>
              </a:rPr>
              <a:t>svi su događaji povezani s likom njegove </a:t>
            </a:r>
            <a:r>
              <a:rPr lang="vi-VN" sz="4200" b="1" dirty="0">
                <a:solidFill>
                  <a:schemeClr val="bg1"/>
                </a:solidFill>
                <a:cs typeface="Arial" pitchFamily="34" charset="0"/>
              </a:rPr>
              <a:t>majke</a:t>
            </a:r>
          </a:p>
          <a:p>
            <a:pPr>
              <a:buClrTx/>
            </a:pPr>
            <a:r>
              <a:rPr lang="vi-VN" sz="4200" dirty="0">
                <a:solidFill>
                  <a:schemeClr val="bg1"/>
                </a:solidFill>
                <a:cs typeface="Arial" pitchFamily="34" charset="0"/>
              </a:rPr>
              <a:t>mučno pitanje </a:t>
            </a:r>
            <a:r>
              <a:rPr lang="vi-VN" sz="4200" b="1" dirty="0">
                <a:solidFill>
                  <a:schemeClr val="bg1"/>
                </a:solidFill>
                <a:cs typeface="Arial" pitchFamily="34" charset="0"/>
              </a:rPr>
              <a:t>podrijetla,</a:t>
            </a:r>
            <a:r>
              <a:rPr lang="vi-VN" sz="4200" dirty="0">
                <a:solidFill>
                  <a:schemeClr val="bg1"/>
                </a:solidFill>
                <a:cs typeface="Arial" pitchFamily="34" charset="0"/>
              </a:rPr>
              <a:t> tj. </a:t>
            </a:r>
            <a:r>
              <a:rPr lang="vi-VN" sz="4200" b="1" dirty="0">
                <a:solidFill>
                  <a:schemeClr val="bg1"/>
                </a:solidFill>
                <a:cs typeface="Arial" pitchFamily="34" charset="0"/>
              </a:rPr>
              <a:t>tko mu je otac</a:t>
            </a:r>
          </a:p>
          <a:p>
            <a:endParaRPr lang="hr-HR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600" y="4363064"/>
            <a:ext cx="2895599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1219200"/>
            <a:ext cx="4047203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15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799"/>
            <a:ext cx="8534400" cy="1066799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hr-HR" sz="6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TEMA – UMJETNOST</a:t>
            </a:r>
            <a:endParaRPr lang="hr-HR" sz="6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199" y="1143000"/>
            <a:ext cx="4800599" cy="57150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>
              <a:buClr>
                <a:schemeClr val="bg1"/>
              </a:buClr>
            </a:pPr>
            <a:r>
              <a:rPr lang="hr-HR" sz="25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</a:t>
            </a:r>
            <a:r>
              <a:rPr lang="hr-HR" sz="25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ilip promatra svijet očima slikara</a:t>
            </a:r>
          </a:p>
          <a:p>
            <a:pPr>
              <a:buClr>
                <a:schemeClr val="bg1"/>
              </a:buClr>
            </a:pPr>
            <a:r>
              <a:rPr lang="hr-HR" sz="25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</a:t>
            </a:r>
            <a:r>
              <a:rPr lang="hr-HR" sz="25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aglašava važnost boje u doživljavanju svijeta</a:t>
            </a:r>
          </a:p>
          <a:p>
            <a:pPr>
              <a:buClr>
                <a:schemeClr val="bg1"/>
              </a:buClr>
            </a:pPr>
            <a:r>
              <a:rPr lang="hr-HR" sz="25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hr-HR" sz="25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zraziti slikarski doživljaj svijeta kao „simultanitet čovjekove svijesti” (slika, zvuk)</a:t>
            </a:r>
          </a:p>
          <a:p>
            <a:pPr>
              <a:buClr>
                <a:schemeClr val="bg1"/>
              </a:buClr>
            </a:pPr>
            <a:r>
              <a:rPr lang="hr-HR" sz="25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</a:t>
            </a:r>
            <a:r>
              <a:rPr lang="hr-HR" sz="25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romanu su digresije o slikarstvu, uporabi boje, pristupu temi iz pozicije umjetnika</a:t>
            </a:r>
          </a:p>
          <a:p>
            <a:pPr>
              <a:buClr>
                <a:schemeClr val="bg1"/>
              </a:buClr>
            </a:pPr>
            <a:r>
              <a:rPr lang="hr-HR" sz="25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</a:t>
            </a:r>
            <a:r>
              <a:rPr lang="hr-HR" sz="25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oman o umjetniku i umjetnosti</a:t>
            </a:r>
            <a:endParaRPr lang="hr-HR" sz="25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962400"/>
            <a:ext cx="2167039" cy="2743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1371599"/>
            <a:ext cx="2460523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21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8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10600" cy="1295400"/>
          </a:xfrm>
        </p:spPr>
        <p:txBody>
          <a:bodyPr>
            <a:noAutofit/>
          </a:bodyPr>
          <a:lstStyle/>
          <a:p>
            <a:r>
              <a:rPr lang="hr-HR" sz="4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Motivske cjeline u romanu</a:t>
            </a:r>
            <a:endParaRPr lang="hr-HR" sz="4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763000" cy="4953000"/>
          </a:xfrm>
        </p:spPr>
        <p:txBody>
          <a:bodyPr>
            <a:normAutofit lnSpcReduction="10000"/>
          </a:bodyPr>
          <a:lstStyle/>
          <a:p>
            <a:r>
              <a:rPr lang="vi-VN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motiv </a:t>
            </a:r>
            <a:r>
              <a:rPr lang="vi-VN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čovjekova bića (duh-tijelo-spol</a:t>
            </a:r>
            <a:r>
              <a:rPr lang="vi-VN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vi-VN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vi-VN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motiv </a:t>
            </a:r>
            <a:r>
              <a:rPr lang="vi-VN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čovjekova podrijetla, problem identiteta (otac-majka-domovina</a:t>
            </a:r>
            <a:r>
              <a:rPr lang="vi-VN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  <a:endParaRPr lang="vi-VN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vi-VN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motiv </a:t>
            </a:r>
            <a:r>
              <a:rPr lang="vi-VN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čovjekova odnosa prema društvu (</a:t>
            </a:r>
            <a:r>
              <a:rPr lang="vi-VN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čovjek-čovjekovo</a:t>
            </a:r>
            <a:r>
              <a:rPr lang="hr-H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vi-VN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zvanje</a:t>
            </a:r>
            <a:r>
              <a:rPr lang="vi-VN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, zanimanje</a:t>
            </a:r>
            <a:r>
              <a:rPr lang="vi-VN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vi-VN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vi-VN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motiv </a:t>
            </a:r>
            <a:r>
              <a:rPr lang="vi-VN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čovjekova odnosa prema svijetu (čovjekova priroda-kultura i civilizacija</a:t>
            </a:r>
            <a:r>
              <a:rPr lang="vi-VN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vi-VN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vi-VN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motiv </a:t>
            </a:r>
            <a:r>
              <a:rPr lang="vi-VN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čovjekove otuđenosti (moderni intelektualac</a:t>
            </a:r>
            <a:r>
              <a:rPr lang="vi-VN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vi-VN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vi-VN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motiv </a:t>
            </a:r>
            <a:r>
              <a:rPr lang="vi-VN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likovne umjetnosti u kojoj se ostvaruje umjetnikova izuzetnost u trivijalnom svijetu</a:t>
            </a:r>
          </a:p>
          <a:p>
            <a:endParaRPr lang="vi-VN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900745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371600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hr-HR" sz="4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socijalna tema (</a:t>
            </a:r>
            <a:r>
              <a:rPr lang="hr-HR" sz="4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Panonija, </a:t>
            </a:r>
            <a:r>
              <a:rPr lang="hr-HR" sz="4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kostanjevec)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796852" cy="5257799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 fontScale="47500" lnSpcReduction="20000"/>
          </a:bodyPr>
          <a:lstStyle/>
          <a:p>
            <a:pPr>
              <a:buClr>
                <a:schemeClr val="bg1"/>
              </a:buClr>
            </a:pPr>
            <a:endParaRPr lang="hr-HR" sz="38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bg1"/>
              </a:buClr>
            </a:pPr>
            <a:r>
              <a:rPr lang="vi-VN" sz="4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Filip </a:t>
            </a:r>
            <a:r>
              <a:rPr lang="vi-VN" sz="4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misli da je pravi život panonsko tlo </a:t>
            </a:r>
            <a:r>
              <a:rPr lang="vi-VN" sz="4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kojemu </a:t>
            </a:r>
            <a:r>
              <a:rPr lang="vi-VN" sz="4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rođenjem </a:t>
            </a:r>
            <a:r>
              <a:rPr lang="vi-VN" sz="4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pripada, </a:t>
            </a:r>
            <a:r>
              <a:rPr lang="vi-VN" sz="4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od kojeg se udaljio izbivajući u europskim gradovima</a:t>
            </a:r>
          </a:p>
          <a:p>
            <a:pPr>
              <a:buClr>
                <a:schemeClr val="bg1"/>
              </a:buClr>
            </a:pPr>
            <a:r>
              <a:rPr lang="vi-VN" sz="4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uviđa ubrzo da više ne pripada takvom </a:t>
            </a:r>
            <a:r>
              <a:rPr lang="vi-VN" sz="4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tlu</a:t>
            </a:r>
            <a:endParaRPr lang="vi-VN" sz="48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bg1"/>
              </a:buClr>
            </a:pPr>
            <a:r>
              <a:rPr lang="vi-VN" sz="4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stran mu je primitivizam te sredine, </a:t>
            </a:r>
            <a:r>
              <a:rPr lang="vi-VN" sz="4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njezi</a:t>
            </a:r>
            <a:r>
              <a:rPr lang="hr-HR" sz="4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</a:t>
            </a:r>
            <a:r>
              <a:rPr lang="vi-VN" sz="4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vi-VN" sz="4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pasivnosti i nemijenjanja</a:t>
            </a:r>
          </a:p>
          <a:p>
            <a:pPr>
              <a:buClr>
                <a:schemeClr val="bg1"/>
              </a:buClr>
            </a:pPr>
            <a:r>
              <a:rPr lang="hr-HR" sz="4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</a:t>
            </a:r>
            <a:r>
              <a:rPr lang="vi-VN" sz="4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vi-VN" sz="4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Kostanjevcu, na majčinom imanju upoznaje svijet provincijalne </a:t>
            </a:r>
            <a:r>
              <a:rPr lang="vi-VN" sz="4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gl</a:t>
            </a:r>
            <a:r>
              <a:rPr lang="hr-HR" sz="4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lang="vi-VN" sz="4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mbajevštine </a:t>
            </a:r>
            <a:endParaRPr lang="hr-HR" sz="48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bg1"/>
              </a:buClr>
            </a:pPr>
            <a:r>
              <a:rPr lang="hr-HR" sz="4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</a:t>
            </a:r>
            <a:r>
              <a:rPr lang="hr-HR" sz="4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rug oko Silvija pl. Liepacha Kostanjevečkoga je  malograđnska, snobovska</a:t>
            </a:r>
            <a:endParaRPr lang="vi-VN" sz="48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hr-HR" sz="4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590" y="1600200"/>
            <a:ext cx="429718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2"/>
          <a:stretch/>
        </p:blipFill>
        <p:spPr bwMode="auto">
          <a:xfrm>
            <a:off x="4815590" y="4114800"/>
            <a:ext cx="432841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14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60672" cy="1039427"/>
          </a:xfrm>
          <a:solidFill>
            <a:srgbClr val="FFFF99"/>
          </a:solidFill>
        </p:spPr>
        <p:txBody>
          <a:bodyPr>
            <a:normAutofit/>
          </a:bodyPr>
          <a:lstStyle/>
          <a:p>
            <a:r>
              <a:rPr lang="hr-HR" sz="6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KOMPOZICIJA</a:t>
            </a:r>
            <a:endParaRPr lang="hr-HR" sz="6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47800"/>
            <a:ext cx="4464728" cy="5410200"/>
          </a:xfrm>
          <a:solidFill>
            <a:srgbClr val="FFFFCC"/>
          </a:solidFill>
        </p:spPr>
        <p:txBody>
          <a:bodyPr>
            <a:normAutofit/>
          </a:bodyPr>
          <a:lstStyle/>
          <a:p>
            <a:pPr marL="114300" indent="0">
              <a:buClr>
                <a:schemeClr val="bg1"/>
              </a:buClr>
              <a:buNone/>
            </a:pPr>
            <a:r>
              <a:rPr lang="hr-HR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Sadržajno dva dijela:</a:t>
            </a:r>
          </a:p>
          <a:p>
            <a:pPr marL="628650" indent="-514350">
              <a:buClr>
                <a:schemeClr val="bg1"/>
              </a:buClr>
              <a:buFont typeface="+mj-lt"/>
              <a:buAutoNum type="arabicPeriod"/>
            </a:pPr>
            <a:r>
              <a:rPr lang="hr-HR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dio – retrospekcija (povratak u prošlost)</a:t>
            </a:r>
          </a:p>
          <a:p>
            <a:pPr marL="628650" indent="-514350">
              <a:buClr>
                <a:schemeClr val="bg1"/>
              </a:buClr>
              <a:buFont typeface="+mj-lt"/>
              <a:buAutoNum type="arabicPeriod"/>
            </a:pPr>
            <a:r>
              <a:rPr lang="hr-HR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dio – kostanjevečka   sredina (pripovijedanje uglavnom linearno)</a:t>
            </a:r>
          </a:p>
          <a:p>
            <a:pPr>
              <a:buClr>
                <a:schemeClr val="bg1"/>
              </a:buClr>
            </a:pPr>
            <a:r>
              <a:rPr lang="hr-HR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</a:t>
            </a:r>
            <a:r>
              <a:rPr lang="hr-HR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ramska struktura</a:t>
            </a:r>
          </a:p>
          <a:p>
            <a:pPr>
              <a:buClr>
                <a:schemeClr val="bg1"/>
              </a:buClr>
            </a:pPr>
            <a:r>
              <a:rPr lang="hr-HR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lang="hr-HR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kspozicija – Filipov povratak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419600" cy="5410200"/>
          </a:xfrm>
          <a:solidFill>
            <a:srgbClr val="FFFFCC"/>
          </a:solidFill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hr-HR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prizori </a:t>
            </a:r>
            <a:r>
              <a:rPr lang="hr-HR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puni </a:t>
            </a:r>
            <a:r>
              <a:rPr lang="hr-HR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dramatike</a:t>
            </a:r>
          </a:p>
          <a:p>
            <a:pPr>
              <a:buClr>
                <a:schemeClr val="bg1"/>
              </a:buClr>
            </a:pPr>
            <a:r>
              <a:rPr lang="hr-HR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Filip – majka</a:t>
            </a:r>
          </a:p>
          <a:p>
            <a:pPr>
              <a:buClr>
                <a:schemeClr val="bg1"/>
              </a:buClr>
            </a:pPr>
            <a:r>
              <a:rPr lang="hr-HR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Bobočka – Flip – Baločanski</a:t>
            </a:r>
          </a:p>
          <a:p>
            <a:pPr>
              <a:buClr>
                <a:schemeClr val="bg1"/>
              </a:buClr>
            </a:pPr>
            <a:r>
              <a:rPr lang="hr-HR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Filip – Kiryjales</a:t>
            </a:r>
          </a:p>
          <a:p>
            <a:pPr>
              <a:buClr>
                <a:schemeClr val="bg1"/>
              </a:buClr>
            </a:pPr>
            <a:r>
              <a:rPr lang="hr-HR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</a:t>
            </a:r>
            <a:r>
              <a:rPr lang="hr-HR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ramatični  krvavi rasplet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449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1295400"/>
          </a:xfrm>
        </p:spPr>
        <p:txBody>
          <a:bodyPr>
            <a:noAutofit/>
          </a:bodyPr>
          <a:lstStyle/>
          <a:p>
            <a:r>
              <a:rPr lang="hr-HR" sz="4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Tehnike pripovijedanja</a:t>
            </a:r>
            <a:endParaRPr lang="hr-HR" sz="4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763000" cy="4953000"/>
          </a:xfrm>
        </p:spPr>
        <p:txBody>
          <a:bodyPr>
            <a:noAutofit/>
          </a:bodyPr>
          <a:lstStyle/>
          <a:p>
            <a:r>
              <a:rPr lang="vi-VN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opis</a:t>
            </a:r>
            <a:r>
              <a:rPr lang="hr-HR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vi-VN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vi-VN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i </a:t>
            </a:r>
            <a:r>
              <a:rPr lang="vi-VN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komentar</a:t>
            </a:r>
            <a:r>
              <a:rPr lang="hr-HR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</a:p>
          <a:p>
            <a:r>
              <a:rPr lang="vi-VN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slobodn</a:t>
            </a:r>
            <a:r>
              <a:rPr lang="hr-HR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vi-VN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neupravn</a:t>
            </a:r>
            <a:r>
              <a:rPr lang="hr-HR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vi-VN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govor</a:t>
            </a:r>
            <a:endParaRPr lang="hr-HR" sz="3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vi-VN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polemičk</a:t>
            </a:r>
            <a:r>
              <a:rPr lang="hr-HR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vi-VN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dijalog </a:t>
            </a:r>
            <a:endParaRPr lang="hr-HR" sz="3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vi-VN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unutarnj</a:t>
            </a:r>
            <a:r>
              <a:rPr lang="hr-HR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vi-VN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monolog</a:t>
            </a:r>
            <a:endParaRPr lang="hr-HR" sz="3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hr-HR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vi-VN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ehnik</a:t>
            </a:r>
            <a:r>
              <a:rPr lang="hr-HR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lang="vi-VN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struje </a:t>
            </a:r>
            <a:r>
              <a:rPr lang="vi-VN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svijesti </a:t>
            </a:r>
            <a:endParaRPr lang="hr-HR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vi-VN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miješanja </a:t>
            </a:r>
            <a:r>
              <a:rPr lang="vi-VN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lirskih, dramskih, esejističkih </a:t>
            </a:r>
            <a:r>
              <a:rPr lang="vi-VN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elemenata</a:t>
            </a:r>
            <a:endParaRPr lang="hr-HR" sz="3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vi-VN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simultanosti događaja</a:t>
            </a:r>
            <a:endParaRPr lang="hr-HR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67814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1271</TotalTime>
  <Words>2612</Words>
  <Application>Microsoft Office PowerPoint</Application>
  <PresentationFormat>On-screen Show (4:3)</PresentationFormat>
  <Paragraphs>316</Paragraphs>
  <Slides>39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Apothecary</vt:lpstr>
      <vt:lpstr>POVRATAK FILIPA</vt:lpstr>
      <vt:lpstr>tema</vt:lpstr>
      <vt:lpstr>TEMA – POVRATAK </vt:lpstr>
      <vt:lpstr>TEMA – DJETINJSTVO</vt:lpstr>
      <vt:lpstr>TEMA – UMJETNOST</vt:lpstr>
      <vt:lpstr>Motivske cjeline u romanu</vt:lpstr>
      <vt:lpstr>socijalna tema (Panonija, kostanjevec)</vt:lpstr>
      <vt:lpstr>KOMPOZICIJA</vt:lpstr>
      <vt:lpstr>Tehnike pripovijedanja</vt:lpstr>
      <vt:lpstr>Kompozicija romana</vt:lpstr>
      <vt:lpstr>filip</vt:lpstr>
      <vt:lpstr>Filip-umjetnik</vt:lpstr>
      <vt:lpstr>Filip - ekspresionistički slikar</vt:lpstr>
      <vt:lpstr>Filipov prijezir spram majke</vt:lpstr>
      <vt:lpstr>Filipova majka</vt:lpstr>
      <vt:lpstr>kiryjales</vt:lpstr>
      <vt:lpstr>baločanski</vt:lpstr>
      <vt:lpstr>ŽENSKI lkovi</vt:lpstr>
      <vt:lpstr>Jezik i stil</vt:lpstr>
      <vt:lpstr>STILSKA OBILJEŽJA</vt:lpstr>
      <vt:lpstr>MODERNISTIČKA TEHNIKA</vt:lpstr>
      <vt:lpstr>MODERNISTIČKA TEHNIKA</vt:lpstr>
      <vt:lpstr>Analiza ulomka</vt:lpstr>
      <vt:lpstr>DODATAK - SADRŽAJ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Epizoda o Kseniji - bobočki</vt:lpstr>
      <vt:lpstr>Epizoda O Baločanskom</vt:lpstr>
      <vt:lpstr>PowerPoint Presentation</vt:lpstr>
      <vt:lpstr>PowerPoint Presentation</vt:lpstr>
      <vt:lpstr>PowerPoint Presentation</vt:lpstr>
      <vt:lpstr>Hvala na pozornosti i suradnji.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Sonja</dc:creator>
  <cp:lastModifiedBy>Sonja</cp:lastModifiedBy>
  <cp:revision>152</cp:revision>
  <dcterms:created xsi:type="dcterms:W3CDTF">2006-08-16T00:00:00Z</dcterms:created>
  <dcterms:modified xsi:type="dcterms:W3CDTF">2013-05-12T17:29:38Z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