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4D4D1-997C-4EFE-BB4F-DE1AF5479470}" type="datetimeFigureOut">
              <a:rPr lang="hr-HR" smtClean="0"/>
              <a:pPr/>
              <a:t>6.11.2012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6F0A6-6E9B-4AD5-B273-8A9174FF717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V- efekt – sposobnost da preko</a:t>
            </a:r>
            <a:r>
              <a:rPr lang="hr-HR" baseline="0" dirty="0" smtClean="0"/>
              <a:t> nečega što je poznato dopremo do nepoznatog; omogućue nam da nam se poznato prikaže kao iznenađujuće i novo.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Dolaskom nacista na vlast, zabranili sva Brechtova djela simboličnom “lomačom dekadentne književnosti” na trgu ispred dberlinske opere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Bertolova žena;</a:t>
            </a:r>
            <a:r>
              <a:rPr lang="hr-HR" baseline="0" dirty="0" smtClean="0"/>
              <a:t> oženili se 1926 i imali sina Stefana; ostali u braku do kraja života iako ju je često varao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6F0A6-6E9B-4AD5-B273-8A9174FF7179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/index.php?title=Dobri_%C4%8Dovjek_iz_Se%C4%8Duana&amp;action=edit&amp;redlink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801">
            <a:off x="6068873" y="300318"/>
            <a:ext cx="263434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029200"/>
            <a:ext cx="6400800" cy="1219200"/>
          </a:xfrm>
        </p:spPr>
        <p:txBody>
          <a:bodyPr>
            <a:normAutofit fontScale="85000" lnSpcReduction="20000"/>
          </a:bodyPr>
          <a:lstStyle/>
          <a:p>
            <a:r>
              <a:rPr lang="hr-HR" sz="5400" b="1" dirty="0" smtClean="0">
                <a:solidFill>
                  <a:schemeClr val="tx1"/>
                </a:solidFill>
              </a:rPr>
              <a:t>DRAMA 20.st</a:t>
            </a:r>
            <a:r>
              <a:rPr lang="hr-HR" sz="5400" b="1" dirty="0" smtClean="0">
                <a:solidFill>
                  <a:schemeClr val="tx1"/>
                </a:solidFill>
              </a:rPr>
              <a:t>.- kasni modernizam</a:t>
            </a:r>
            <a:endParaRPr lang="hr-HR" sz="5400" b="1" dirty="0" smtClean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05000"/>
            <a:ext cx="287630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2037">
            <a:off x="609600" y="914400"/>
            <a:ext cx="322524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latin typeface="+mj-lt"/>
              </a:rPr>
              <a:t>1948. se vraća u Istočni Berlin  i osniva </a:t>
            </a:r>
            <a:r>
              <a:rPr lang="hr-HR" b="1" i="1" dirty="0" smtClean="0">
                <a:latin typeface="+mj-lt"/>
              </a:rPr>
              <a:t>Berlinski ansambl</a:t>
            </a:r>
          </a:p>
          <a:p>
            <a:pPr lvl="2"/>
            <a:r>
              <a:rPr lang="hr-HR" sz="3200" b="1" dirty="0" smtClean="0">
                <a:latin typeface="+mj-lt"/>
              </a:rPr>
              <a:t>postavlja drame epskog teatra</a:t>
            </a:r>
          </a:p>
          <a:p>
            <a:pPr lvl="2"/>
            <a:r>
              <a:rPr lang="hr-HR" sz="3200" b="1" dirty="0" smtClean="0">
                <a:latin typeface="+mj-lt"/>
              </a:rPr>
              <a:t>protestira protiv  nepravednosti suvremene civilizacije</a:t>
            </a:r>
          </a:p>
          <a:p>
            <a:pPr lvl="2"/>
            <a:r>
              <a:rPr lang="hr-HR" sz="3200" b="1" dirty="0" smtClean="0">
                <a:latin typeface="+mj-lt"/>
              </a:rPr>
              <a:t>nemilosrdno se ruga modernom društvu</a:t>
            </a:r>
          </a:p>
          <a:p>
            <a:pPr lvl="2">
              <a:buNone/>
            </a:pPr>
            <a:endParaRPr lang="hr-HR" sz="3200" b="1" dirty="0" smtClean="0">
              <a:latin typeface="+mj-lt"/>
            </a:endParaRPr>
          </a:p>
          <a:p>
            <a:r>
              <a:rPr lang="hr-HR" b="1" dirty="0" smtClean="0">
                <a:latin typeface="+mj-lt"/>
              </a:rPr>
              <a:t>svjetsku slavu stječe 1954. </a:t>
            </a:r>
            <a:r>
              <a:rPr lang="hr-HR" b="1" i="1" dirty="0" smtClean="0">
                <a:solidFill>
                  <a:srgbClr val="FF0000"/>
                </a:solidFill>
                <a:latin typeface="+mj-lt"/>
              </a:rPr>
              <a:t>djelom  Majka Courage i njezina djeca</a:t>
            </a:r>
          </a:p>
          <a:p>
            <a:r>
              <a:rPr lang="hr-HR" b="1" dirty="0" smtClean="0">
                <a:latin typeface="+mj-lt"/>
              </a:rPr>
              <a:t>umire od srčanog udara</a:t>
            </a:r>
          </a:p>
          <a:p>
            <a:pPr lvl="2"/>
            <a:endParaRPr lang="hr-HR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hr-HR" dirty="0" smtClean="0"/>
              <a:t>Stvaralačke faze: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marL="342900" lvl="2" indent="-342900"/>
            <a:r>
              <a:rPr lang="hr-HR" sz="4100" b="1" dirty="0" smtClean="0">
                <a:solidFill>
                  <a:srgbClr val="FF0000"/>
                </a:solidFill>
                <a:latin typeface="+mj-lt"/>
              </a:rPr>
              <a:t>rana faza </a:t>
            </a:r>
          </a:p>
          <a:p>
            <a:pPr marL="800100" lvl="3" indent="-342900"/>
            <a:r>
              <a:rPr lang="hr-HR" sz="3500" b="1" u="sng" dirty="0" smtClean="0">
                <a:latin typeface="+mj-lt"/>
              </a:rPr>
              <a:t>ekspresionističke drame</a:t>
            </a:r>
          </a:p>
          <a:p>
            <a:pPr marL="1714500" lvl="5" indent="-342900"/>
            <a:r>
              <a:rPr lang="hr-HR" sz="3500" b="1" dirty="0" smtClean="0">
                <a:latin typeface="+mj-lt"/>
              </a:rPr>
              <a:t>težište je na pobuni protiv tradicije i analizi čovjeka</a:t>
            </a:r>
          </a:p>
          <a:p>
            <a:pPr marL="1714500" lvl="5" indent="-342900">
              <a:buNone/>
            </a:pPr>
            <a:r>
              <a:rPr lang="hr-HR" sz="3500" b="1" i="1" dirty="0" smtClean="0">
                <a:solidFill>
                  <a:srgbClr val="FF0000"/>
                </a:solidFill>
                <a:latin typeface="+mj-lt"/>
              </a:rPr>
              <a:t>				Baal (1918.)</a:t>
            </a:r>
          </a:p>
          <a:p>
            <a:pPr marL="1714500" lvl="5" indent="-342900"/>
            <a:r>
              <a:rPr lang="hr-HR" sz="3500" b="1" dirty="0" smtClean="0">
                <a:latin typeface="+mj-lt"/>
              </a:rPr>
              <a:t>drame temeljene na analizi društva i društvenih odnosa</a:t>
            </a:r>
          </a:p>
          <a:p>
            <a:pPr marL="1714500" lvl="5" indent="-342900">
              <a:buNone/>
            </a:pPr>
            <a:r>
              <a:rPr lang="hr-HR" sz="3500" b="1" i="1" dirty="0" smtClean="0">
                <a:solidFill>
                  <a:srgbClr val="FF0000"/>
                </a:solidFill>
                <a:latin typeface="+mj-lt"/>
              </a:rPr>
              <a:t>				Opera za tri groša (1928.)</a:t>
            </a:r>
          </a:p>
          <a:p>
            <a:pPr marL="1714500" lvl="5" indent="-342900"/>
            <a:r>
              <a:rPr lang="hr-HR" sz="3500" b="1" dirty="0" smtClean="0">
                <a:latin typeface="+mj-lt"/>
              </a:rPr>
              <a:t>Didaktičke i antifašističke drame – priklanja se političkom teatru</a:t>
            </a:r>
          </a:p>
          <a:p>
            <a:pPr marL="1714500" lvl="5" indent="-342900">
              <a:buNone/>
            </a:pPr>
            <a:r>
              <a:rPr lang="hr-HR" sz="3500" b="1" i="1" dirty="0" smtClean="0">
                <a:solidFill>
                  <a:srgbClr val="FF0000"/>
                </a:solidFill>
                <a:latin typeface="+mj-lt"/>
              </a:rPr>
              <a:t>				Užas i bijeda Trećeg Reicha </a:t>
            </a:r>
          </a:p>
          <a:p>
            <a:endParaRPr lang="hr-HR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hr-HR" b="1" dirty="0" smtClean="0"/>
              <a:t>1933.- 1948. (razdoblje emigracije) – </a:t>
            </a:r>
            <a:r>
              <a:rPr lang="hr-HR" b="1" dirty="0" smtClean="0">
                <a:solidFill>
                  <a:srgbClr val="FF0000"/>
                </a:solidFill>
              </a:rPr>
              <a:t>zrela i </a:t>
            </a:r>
            <a:r>
              <a:rPr lang="hr-HR" b="1" dirty="0" smtClean="0">
                <a:solidFill>
                  <a:srgbClr val="FF0000"/>
                </a:solidFill>
                <a:latin typeface="+mj-lt"/>
              </a:rPr>
              <a:t>najplodnija faza</a:t>
            </a:r>
          </a:p>
          <a:p>
            <a:pPr lvl="1">
              <a:buFontTx/>
              <a:buChar char="-"/>
            </a:pPr>
            <a:r>
              <a:rPr lang="hr-HR" b="1" dirty="0" smtClean="0">
                <a:latin typeface="+mj-lt"/>
              </a:rPr>
              <a:t>nastaju “velike drame” </a:t>
            </a:r>
          </a:p>
          <a:p>
            <a:pPr lvl="1">
              <a:buNone/>
            </a:pPr>
            <a:endParaRPr lang="hr-HR" b="1" dirty="0" smtClean="0"/>
          </a:p>
          <a:p>
            <a:pPr lvl="1">
              <a:buNone/>
            </a:pPr>
            <a:r>
              <a:rPr lang="hr-HR" b="1" i="1" dirty="0" smtClean="0">
                <a:solidFill>
                  <a:srgbClr val="FF0000"/>
                </a:solidFill>
                <a:latin typeface="+mj-lt"/>
              </a:rPr>
              <a:t>Majka Courage i njezina djeca (1941.)</a:t>
            </a:r>
          </a:p>
          <a:p>
            <a:pPr lvl="1">
              <a:buNone/>
            </a:pPr>
            <a:r>
              <a:rPr lang="hr-HR" b="1" i="1" dirty="0" smtClean="0">
                <a:solidFill>
                  <a:srgbClr val="FF0000"/>
                </a:solidFill>
                <a:latin typeface="+mj-lt"/>
              </a:rPr>
              <a:t>Dobri čovjek iz Sečuana (1943.)</a:t>
            </a:r>
          </a:p>
          <a:p>
            <a:pPr lvl="1">
              <a:buNone/>
            </a:pPr>
            <a:r>
              <a:rPr lang="hr-HR" b="1" i="1" dirty="0" smtClean="0">
                <a:solidFill>
                  <a:srgbClr val="FF0000"/>
                </a:solidFill>
                <a:latin typeface="+mj-lt"/>
              </a:rPr>
              <a:t>Život Galilejev </a:t>
            </a:r>
          </a:p>
          <a:p>
            <a:pPr lvl="1">
              <a:buNone/>
            </a:pPr>
            <a:r>
              <a:rPr lang="hr-HR" b="1" i="1" dirty="0" smtClean="0">
                <a:solidFill>
                  <a:srgbClr val="FF0000"/>
                </a:solidFill>
                <a:latin typeface="+mj-lt"/>
              </a:rPr>
              <a:t>Kakvsaski krug kredom (1954.)</a:t>
            </a:r>
          </a:p>
          <a:p>
            <a:pPr lvl="1">
              <a:buNone/>
            </a:pPr>
            <a:r>
              <a:rPr lang="hr-HR" b="1" dirty="0" smtClean="0">
                <a:hlinkClick r:id="rId3" tooltip="Dobri čovjek iz Sečuana (stranica ne postoji)"/>
              </a:rPr>
              <a:t> </a:t>
            </a:r>
            <a:endParaRPr lang="hr-HR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914400"/>
            <a:ext cx="361867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>
                <a:latin typeface="+mj-lt"/>
              </a:rPr>
              <a:t>dolaskom na vlast, nacisti </a:t>
            </a:r>
          </a:p>
          <a:p>
            <a:pPr>
              <a:buNone/>
            </a:pPr>
            <a:r>
              <a:rPr lang="hr-HR" sz="2800" b="1" dirty="0" smtClean="0">
                <a:latin typeface="+mj-lt"/>
              </a:rPr>
              <a:t>su zabranili sva Brechtova</a:t>
            </a:r>
          </a:p>
          <a:p>
            <a:pPr>
              <a:buNone/>
            </a:pPr>
            <a:r>
              <a:rPr lang="hr-HR" sz="2800" b="1" dirty="0" smtClean="0">
                <a:latin typeface="+mj-lt"/>
              </a:rPr>
              <a:t> djela simboličnom “</a:t>
            </a:r>
            <a:r>
              <a:rPr lang="hr-HR" sz="2800" b="1" i="1" dirty="0" smtClean="0">
                <a:latin typeface="+mj-lt"/>
              </a:rPr>
              <a:t>lomačom </a:t>
            </a:r>
          </a:p>
          <a:p>
            <a:pPr>
              <a:buNone/>
            </a:pPr>
            <a:r>
              <a:rPr lang="hr-HR" sz="2800" b="1" i="1" dirty="0" smtClean="0">
                <a:latin typeface="+mj-lt"/>
              </a:rPr>
              <a:t>dekadentne književnosti</a:t>
            </a:r>
            <a:r>
              <a:rPr lang="hr-HR" sz="2800" b="1" dirty="0" smtClean="0">
                <a:latin typeface="+mj-lt"/>
              </a:rPr>
              <a:t>” </a:t>
            </a:r>
          </a:p>
          <a:p>
            <a:pPr>
              <a:buNone/>
            </a:pPr>
            <a:r>
              <a:rPr lang="hr-HR" sz="2800" b="1" dirty="0" smtClean="0">
                <a:latin typeface="+mj-lt"/>
              </a:rPr>
              <a:t>na trgu ispred </a:t>
            </a:r>
          </a:p>
          <a:p>
            <a:pPr>
              <a:buNone/>
            </a:pPr>
            <a:r>
              <a:rPr lang="hr-HR" sz="2800" b="1" dirty="0" smtClean="0">
                <a:latin typeface="+mj-lt"/>
              </a:rPr>
              <a:t>berlinske opere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5718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Majka Courage i njezina djeca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500" b="1" u="sng" dirty="0" smtClean="0"/>
              <a:t>književna vrsta</a:t>
            </a:r>
            <a:r>
              <a:rPr lang="hr-HR" sz="3500" b="1" dirty="0" smtClean="0"/>
              <a:t>: drama</a:t>
            </a:r>
          </a:p>
          <a:p>
            <a:r>
              <a:rPr lang="hr-HR" sz="3500" b="1" u="sng" dirty="0" smtClean="0"/>
              <a:t>vrijeme radnje</a:t>
            </a:r>
            <a:r>
              <a:rPr lang="hr-HR" sz="3500" b="1" dirty="0" smtClean="0"/>
              <a:t>: 17. st.; Tridesetogodišnji rat (1618.- 1648.)</a:t>
            </a:r>
          </a:p>
          <a:p>
            <a:r>
              <a:rPr lang="hr-HR" sz="3500" b="1" u="sng" dirty="0" smtClean="0"/>
              <a:t>glavni likovi</a:t>
            </a:r>
            <a:r>
              <a:rPr lang="hr-HR" sz="3500" b="1" dirty="0" smtClean="0"/>
              <a:t>: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hr-HR" sz="3000" b="1" dirty="0" smtClean="0"/>
              <a:t>Majka Courage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hr-HR" sz="3000" b="1" dirty="0" smtClean="0"/>
              <a:t>Eilif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hr-HR" sz="3000" b="1" dirty="0" smtClean="0"/>
              <a:t>Švicarski Sir	   djeca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hr-HR" sz="3000" b="1" dirty="0" smtClean="0"/>
              <a:t>Kattrin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ight Brace 3"/>
          <p:cNvSpPr/>
          <p:nvPr/>
        </p:nvSpPr>
        <p:spPr>
          <a:xfrm>
            <a:off x="3810000" y="4724400"/>
            <a:ext cx="381000" cy="1143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tx2">
                    <a:lumMod val="95000"/>
                    <a:lumOff val="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600" b="1" dirty="0" smtClean="0">
                <a:solidFill>
                  <a:srgbClr val="FF0000"/>
                </a:solidFill>
              </a:rPr>
              <a:t>Majka Courage</a:t>
            </a:r>
            <a:br>
              <a:rPr lang="hr-HR" sz="3600" b="1" dirty="0" smtClean="0">
                <a:solidFill>
                  <a:srgbClr val="FF0000"/>
                </a:solidFill>
              </a:rPr>
            </a:br>
            <a:r>
              <a:rPr lang="hr-HR" sz="2200" dirty="0" smtClean="0"/>
              <a:t>'</a:t>
            </a:r>
            <a:r>
              <a:rPr lang="hr-HR" sz="2200" b="1" i="1" dirty="0" smtClean="0"/>
              <a:t>'Courage se, naredniče, zovem jer sam se bojala da će mi propasti posao pa sam se iz Rige provezla kroz zaštitnu vatru i 50 štruca kruha u kolima.''</a:t>
            </a:r>
            <a:br>
              <a:rPr lang="hr-HR" sz="2200" b="1" i="1" dirty="0" smtClean="0"/>
            </a:b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+mj-lt"/>
              </a:rPr>
              <a:t>Ana Fierling</a:t>
            </a:r>
          </a:p>
          <a:p>
            <a:r>
              <a:rPr lang="hr-HR" b="1" dirty="0" smtClean="0">
                <a:latin typeface="+mj-lt"/>
              </a:rPr>
              <a:t>nastoji se okoristiti ratom i zaštititi svoju djecu</a:t>
            </a:r>
          </a:p>
          <a:p>
            <a:r>
              <a:rPr lang="hr-HR" b="1" dirty="0" smtClean="0">
                <a:latin typeface="+mj-lt"/>
              </a:rPr>
              <a:t>alegorijski lik – okaljana njemačka</a:t>
            </a:r>
          </a:p>
          <a:p>
            <a:r>
              <a:rPr lang="hr-HR" b="1" dirty="0" smtClean="0">
                <a:latin typeface="+mj-lt"/>
              </a:rPr>
              <a:t>rat shvaća kao obrt</a:t>
            </a:r>
          </a:p>
          <a:p>
            <a:r>
              <a:rPr lang="hr-HR" b="1" dirty="0" smtClean="0">
                <a:latin typeface="+mj-lt"/>
              </a:rPr>
              <a:t>na kraju ona propada – prazna kola su simbol njezinog neuspjelog ratnog profiterstva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597" y="533400"/>
            <a:ext cx="413504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95400"/>
            <a:ext cx="3276600" cy="500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+mj-lt"/>
              </a:rPr>
              <a:t>Eilif </a:t>
            </a:r>
            <a:r>
              <a:rPr lang="hr-HR" b="1" dirty="0" smtClean="0">
                <a:solidFill>
                  <a:srgbClr val="FF0000"/>
                </a:solidFill>
                <a:latin typeface="+mj-lt"/>
              </a:rPr>
              <a:t>Nojocki</a:t>
            </a:r>
          </a:p>
          <a:p>
            <a:pPr lvl="1"/>
            <a:r>
              <a:rPr lang="hr-HR" b="1" dirty="0" smtClean="0">
                <a:latin typeface="+mj-lt"/>
              </a:rPr>
              <a:t>najstariji sin</a:t>
            </a:r>
          </a:p>
          <a:p>
            <a:pPr lvl="1"/>
            <a:r>
              <a:rPr lang="hr-HR" b="1" dirty="0" smtClean="0">
                <a:latin typeface="+mj-lt"/>
              </a:rPr>
              <a:t>inteligentan </a:t>
            </a:r>
          </a:p>
          <a:p>
            <a:pPr lvl="1"/>
            <a:r>
              <a:rPr lang="hr-HR" b="1" dirty="0" smtClean="0">
                <a:latin typeface="+mj-lt"/>
              </a:rPr>
              <a:t>hrabar</a:t>
            </a:r>
          </a:p>
          <a:p>
            <a:r>
              <a:rPr lang="hr-HR" b="1" dirty="0" smtClean="0">
                <a:solidFill>
                  <a:srgbClr val="FF0000"/>
                </a:solidFill>
                <a:latin typeface="+mj-lt"/>
              </a:rPr>
              <a:t>Švicarski Sir</a:t>
            </a:r>
          </a:p>
          <a:p>
            <a:pPr lvl="1"/>
            <a:r>
              <a:rPr lang="hr-HR" b="1" dirty="0" smtClean="0">
                <a:latin typeface="+mj-lt"/>
              </a:rPr>
              <a:t>o</a:t>
            </a:r>
            <a:r>
              <a:rPr lang="hr-HR" b="1" dirty="0" smtClean="0">
                <a:latin typeface="+mj-lt"/>
              </a:rPr>
              <a:t>dlikuje </a:t>
            </a:r>
            <a:r>
              <a:rPr lang="hr-HR" b="1" dirty="0" smtClean="0">
                <a:latin typeface="+mj-lt"/>
              </a:rPr>
              <a:t>se poštenjem</a:t>
            </a:r>
          </a:p>
          <a:p>
            <a:r>
              <a:rPr lang="hr-HR" b="1" dirty="0" smtClean="0">
                <a:solidFill>
                  <a:srgbClr val="FF0000"/>
                </a:solidFill>
                <a:latin typeface="+mj-lt"/>
              </a:rPr>
              <a:t>Kattrin Haupt </a:t>
            </a:r>
            <a:r>
              <a:rPr lang="hr-HR" sz="1900" b="1" i="1" dirty="0" smtClean="0">
                <a:solidFill>
                  <a:srgbClr val="FF0000"/>
                </a:solidFill>
                <a:latin typeface="+mj-lt"/>
              </a:rPr>
              <a:t>–</a:t>
            </a:r>
          </a:p>
          <a:p>
            <a:pPr>
              <a:buNone/>
            </a:pPr>
            <a:r>
              <a:rPr lang="hr-HR" sz="19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r-HR" sz="1900" i="1" dirty="0" smtClean="0"/>
              <a:t>'</a:t>
            </a:r>
            <a:r>
              <a:rPr lang="hr-HR" sz="1900" b="1" i="1" dirty="0" smtClean="0">
                <a:latin typeface="+mj-lt"/>
              </a:rPr>
              <a:t>'Ovoj tu je već dvadeset i pet, a još nema muža.''</a:t>
            </a:r>
            <a:br>
              <a:rPr lang="hr-HR" sz="1900" b="1" i="1" dirty="0" smtClean="0">
                <a:latin typeface="+mj-lt"/>
              </a:rPr>
            </a:br>
            <a:r>
              <a:rPr lang="hr-HR" sz="1900" b="1" i="1" dirty="0" smtClean="0">
                <a:latin typeface="+mj-lt"/>
              </a:rPr>
              <a:t>''Ne budi odveć dobroćudna, Kattrin...''</a:t>
            </a:r>
            <a:endParaRPr lang="hr-HR" sz="1900" b="1" i="1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hr-HR" b="1" dirty="0" smtClean="0">
                <a:latin typeface="+mj-lt"/>
              </a:rPr>
              <a:t>osjećajna i dobroćudna; nijema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/>
              <a:t>Karakteristike: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latin typeface="+mj-lt"/>
              </a:rPr>
              <a:t>dinamičnost</a:t>
            </a:r>
          </a:p>
          <a:p>
            <a:r>
              <a:rPr lang="hr-HR" sz="3600" b="1" dirty="0" smtClean="0">
                <a:latin typeface="+mj-lt"/>
              </a:rPr>
              <a:t>smjenjivanje ratličitih stilova; nadrealizma, poetske drame, filozofije,..</a:t>
            </a:r>
          </a:p>
          <a:p>
            <a:r>
              <a:rPr lang="hr-HR" sz="3600" b="1" u="sng" dirty="0" smtClean="0">
                <a:latin typeface="+mj-lt"/>
              </a:rPr>
              <a:t>epski teatar</a:t>
            </a:r>
          </a:p>
          <a:p>
            <a:r>
              <a:rPr lang="hr-HR" sz="3600" b="1" u="sng" dirty="0" smtClean="0">
                <a:latin typeface="+mj-lt"/>
              </a:rPr>
              <a:t>antidrama (teatar apsurda)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EPSKI TEATAR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		</a:t>
            </a:r>
            <a:r>
              <a:rPr lang="hr-HR" sz="3600" b="1" dirty="0" smtClean="0"/>
              <a:t>tvorac: Bertolt Brecht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>
                <a:latin typeface="+mj-lt"/>
              </a:rPr>
              <a:t>spajanje obilježja drame i epike</a:t>
            </a:r>
          </a:p>
          <a:p>
            <a:r>
              <a:rPr lang="hr-HR" b="1" u="sng" dirty="0" smtClean="0">
                <a:solidFill>
                  <a:srgbClr val="FF0000"/>
                </a:solidFill>
                <a:latin typeface="+mj-lt"/>
              </a:rPr>
              <a:t>dramska radnja</a:t>
            </a:r>
          </a:p>
          <a:p>
            <a:pPr lvl="2">
              <a:buFont typeface="Wingdings" pitchFamily="2" charset="2"/>
              <a:buChar char="ü"/>
            </a:pPr>
            <a:r>
              <a:rPr lang="hr-HR" sz="3600" b="1" dirty="0" smtClean="0">
                <a:latin typeface="+mj-lt"/>
              </a:rPr>
              <a:t>izjednačava se s fabulom</a:t>
            </a:r>
          </a:p>
          <a:p>
            <a:pPr lvl="2">
              <a:buFont typeface="Wingdings" pitchFamily="2" charset="2"/>
              <a:buChar char="ü"/>
            </a:pPr>
            <a:r>
              <a:rPr lang="hr-HR" sz="3600" b="1" dirty="0" smtClean="0">
                <a:latin typeface="+mj-lt"/>
              </a:rPr>
              <a:t>nema dramske </a:t>
            </a:r>
            <a:r>
              <a:rPr lang="hr-HR" sz="3600" b="1" u="sng" dirty="0" smtClean="0">
                <a:latin typeface="+mj-lt"/>
              </a:rPr>
              <a:t>kompozicije</a:t>
            </a:r>
            <a:r>
              <a:rPr lang="hr-HR" sz="3600" b="1" dirty="0" smtClean="0">
                <a:latin typeface="+mj-lt"/>
              </a:rPr>
              <a:t>; svaki je prizor samostalan, spojen principom montaže; izostaje napetost</a:t>
            </a:r>
          </a:p>
          <a:p>
            <a:pPr lvl="2">
              <a:buFont typeface="Wingdings" pitchFamily="2" charset="2"/>
              <a:buChar char="ü"/>
            </a:pPr>
            <a:r>
              <a:rPr lang="hr-HR" sz="3600" b="1" dirty="0" smtClean="0">
                <a:latin typeface="+mj-lt"/>
              </a:rPr>
              <a:t>obuhvaća veliki vremenski raspon i više prostora</a:t>
            </a:r>
          </a:p>
          <a:p>
            <a:pPr lvl="2">
              <a:buFont typeface="Wingdings" pitchFamily="2" charset="2"/>
              <a:buChar char="ü"/>
            </a:pPr>
            <a:r>
              <a:rPr lang="hr-HR" sz="3600" b="1" dirty="0" smtClean="0">
                <a:latin typeface="+mj-lt"/>
              </a:rPr>
              <a:t>radnja se prekida </a:t>
            </a:r>
            <a:r>
              <a:rPr lang="hr-HR" sz="3600" b="1" u="sng" dirty="0" smtClean="0">
                <a:latin typeface="+mj-lt"/>
              </a:rPr>
              <a:t>songovima</a:t>
            </a:r>
          </a:p>
          <a:p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hr-HR" b="1" u="sng" dirty="0" smtClean="0">
                <a:latin typeface="+mj-lt"/>
              </a:rPr>
              <a:t>pripovjedač</a:t>
            </a:r>
          </a:p>
          <a:p>
            <a:pPr lvl="4">
              <a:buFont typeface="Wingdings" pitchFamily="2" charset="2"/>
              <a:buChar char="ü"/>
            </a:pPr>
            <a:r>
              <a:rPr lang="hr-HR" sz="3200" b="1" dirty="0" smtClean="0">
                <a:latin typeface="+mj-lt"/>
              </a:rPr>
              <a:t>ne pojavljuje se uvijek</a:t>
            </a:r>
          </a:p>
          <a:p>
            <a:pPr lvl="4">
              <a:buFont typeface="Wingdings" pitchFamily="2" charset="2"/>
              <a:buChar char="ü"/>
            </a:pPr>
            <a:r>
              <a:rPr lang="hr-HR" sz="3200" b="1" dirty="0" smtClean="0">
                <a:latin typeface="+mj-lt"/>
              </a:rPr>
              <a:t>svojim komentarima prekida radnju</a:t>
            </a:r>
          </a:p>
          <a:p>
            <a:r>
              <a:rPr lang="hr-HR" b="1" dirty="0" smtClean="0">
                <a:latin typeface="+mj-lt"/>
              </a:rPr>
              <a:t>Brechtovo kazalište – </a:t>
            </a:r>
            <a:r>
              <a:rPr lang="hr-HR" b="1" dirty="0" smtClean="0">
                <a:solidFill>
                  <a:srgbClr val="FF0000"/>
                </a:solidFill>
                <a:latin typeface="+mj-lt"/>
              </a:rPr>
              <a:t>društveno angažirano kazalište  </a:t>
            </a:r>
            <a:endParaRPr lang="hr-HR" b="1" dirty="0" smtClean="0">
              <a:latin typeface="+mj-lt"/>
            </a:endParaRPr>
          </a:p>
          <a:p>
            <a:pPr lvl="2"/>
            <a:r>
              <a:rPr lang="hr-HR" sz="3200" b="1" dirty="0" smtClean="0">
                <a:latin typeface="+mj-lt"/>
              </a:rPr>
              <a:t>cilj je angažirati gledatelje, potaknuti ga na </a:t>
            </a:r>
            <a:r>
              <a:rPr lang="hr-HR" sz="3200" b="1" i="1" dirty="0" smtClean="0">
                <a:latin typeface="+mj-lt"/>
              </a:rPr>
              <a:t>razmišljanje</a:t>
            </a:r>
            <a:r>
              <a:rPr lang="hr-HR" sz="3200" b="1" dirty="0" smtClean="0">
                <a:latin typeface="+mj-lt"/>
              </a:rPr>
              <a:t>, na </a:t>
            </a:r>
            <a:r>
              <a:rPr lang="hr-HR" sz="3200" b="1" i="1" dirty="0" smtClean="0">
                <a:latin typeface="+mj-lt"/>
              </a:rPr>
              <a:t>akciju</a:t>
            </a:r>
            <a:r>
              <a:rPr lang="hr-HR" sz="3200" b="1" dirty="0" smtClean="0">
                <a:latin typeface="+mj-lt"/>
              </a:rPr>
              <a:t>, na </a:t>
            </a:r>
            <a:r>
              <a:rPr lang="hr-HR" sz="3200" b="1" i="1" dirty="0" smtClean="0">
                <a:latin typeface="+mj-lt"/>
              </a:rPr>
              <a:t>mijenjanje</a:t>
            </a:r>
            <a:r>
              <a:rPr lang="hr-HR" sz="3200" b="1" dirty="0" smtClean="0">
                <a:latin typeface="+mj-lt"/>
              </a:rPr>
              <a:t> svijeta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efekt </a:t>
            </a:r>
            <a:r>
              <a:rPr lang="hr-HR" b="1" i="1" dirty="0" smtClean="0">
                <a:solidFill>
                  <a:srgbClr val="FF0000"/>
                </a:solidFill>
                <a:latin typeface="+mj-lt"/>
              </a:rPr>
              <a:t>začuđenosti  </a:t>
            </a:r>
            <a:r>
              <a:rPr lang="hr-HR" b="1" dirty="0" smtClean="0">
                <a:latin typeface="+mj-lt"/>
              </a:rPr>
              <a:t>ili </a:t>
            </a:r>
            <a:r>
              <a:rPr lang="hr-HR" b="1" i="1" dirty="0" smtClean="0">
                <a:solidFill>
                  <a:srgbClr val="FF0000"/>
                </a:solidFill>
                <a:latin typeface="+mj-lt"/>
              </a:rPr>
              <a:t>V-efekt</a:t>
            </a:r>
          </a:p>
          <a:p>
            <a:pPr lvl="2"/>
            <a:r>
              <a:rPr lang="hr-HR" sz="3200" b="1" dirty="0" smtClean="0">
                <a:latin typeface="+mj-lt"/>
              </a:rPr>
              <a:t>sredstvo razaranja scenske iluzije, te iluzije da su svijet i društvo nepromijenjivi</a:t>
            </a:r>
          </a:p>
          <a:p>
            <a:pPr lvl="2">
              <a:lnSpc>
                <a:spcPct val="110000"/>
              </a:lnSpc>
            </a:pPr>
            <a:r>
              <a:rPr lang="hr-HR" sz="3200" b="1" dirty="0" smtClean="0">
                <a:latin typeface="+mj-lt"/>
              </a:rPr>
              <a:t>odnosi se i na </a:t>
            </a:r>
            <a:r>
              <a:rPr lang="hr-HR" sz="3200" b="1" u="sng" dirty="0" smtClean="0">
                <a:latin typeface="+mj-lt"/>
              </a:rPr>
              <a:t>glumce</a:t>
            </a:r>
            <a:r>
              <a:rPr lang="hr-HR" sz="3200" b="1" dirty="0" smtClean="0">
                <a:latin typeface="+mj-lt"/>
              </a:rPr>
              <a:t> – oni se ne poistovjećuju sa svojom ulogom , nego od nje distanciraju</a:t>
            </a:r>
          </a:p>
          <a:p>
            <a:pPr>
              <a:buNone/>
            </a:pPr>
            <a:endParaRPr lang="hr-HR" b="1" u="sng" dirty="0" smtClean="0">
              <a:latin typeface="+mj-lt"/>
            </a:endParaRPr>
          </a:p>
          <a:p>
            <a:r>
              <a:rPr lang="hr-HR" b="1" u="sng" dirty="0" smtClean="0">
                <a:latin typeface="+mj-lt"/>
              </a:rPr>
              <a:t>osnovna ideja drame </a:t>
            </a:r>
            <a:r>
              <a:rPr lang="hr-HR" b="1" dirty="0" smtClean="0">
                <a:latin typeface="+mj-lt"/>
              </a:rPr>
              <a:t>: OSUDA RATA koji uništava ljudskost</a:t>
            </a:r>
            <a:endParaRPr lang="hr-HR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BERTOLT BRECHT ( 1898. – 1956.)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/>
              <a:t>BIOGRAFSKI PODATCI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latin typeface="+mj-lt"/>
              </a:rPr>
              <a:t>njemački književnik iz građanske obitelji</a:t>
            </a:r>
          </a:p>
          <a:p>
            <a:r>
              <a:rPr lang="hr-HR" b="1" dirty="0" smtClean="0">
                <a:latin typeface="+mj-lt"/>
              </a:rPr>
              <a:t>studirao medicinu i prirodne znanosti, ali se ubrzo posvećuje kazalištu</a:t>
            </a:r>
          </a:p>
          <a:p>
            <a:r>
              <a:rPr lang="hr-HR" b="1" dirty="0" smtClean="0">
                <a:latin typeface="+mj-lt"/>
              </a:rPr>
              <a:t>od 1933. do 1941. boravi u inozemstvu, bježeći pred nacističkom vlašću i djelujući protiv nje</a:t>
            </a:r>
          </a:p>
          <a:p>
            <a:r>
              <a:rPr lang="hr-HR" b="1" dirty="0" smtClean="0">
                <a:latin typeface="+mj-lt"/>
              </a:rPr>
              <a:t>1941. dobiva vizu za SAD-e</a:t>
            </a:r>
            <a:endParaRPr lang="hr-HR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63976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HELEN WEIGEL</a:t>
            </a:r>
            <a:endParaRPr lang="hr-H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76" y="1436730"/>
            <a:ext cx="3150394" cy="435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91792"/>
            <a:ext cx="3435448" cy="46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Margarete Steffin</a:t>
            </a:r>
            <a:endParaRPr lang="hr-H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Ruth Berlau</a:t>
            </a:r>
            <a:endParaRPr lang="hr-H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71964"/>
            <a:ext cx="2971800" cy="414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4749" y="2362200"/>
            <a:ext cx="316992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149</TotalTime>
  <Words>492</Words>
  <Application>Microsoft Office PowerPoint</Application>
  <PresentationFormat>On-screen Show (4:3)</PresentationFormat>
  <Paragraphs>104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Karakteristike:</vt:lpstr>
      <vt:lpstr> EPSKI TEATAR     tvorac: Bertolt Brecht </vt:lpstr>
      <vt:lpstr>Slide 4</vt:lpstr>
      <vt:lpstr>Slide 5</vt:lpstr>
      <vt:lpstr>BERTOLT BRECHT ( 1898. – 1956.)</vt:lpstr>
      <vt:lpstr>BIOGRAFSKI PODATCI</vt:lpstr>
      <vt:lpstr>Slide 8</vt:lpstr>
      <vt:lpstr>Slide 9</vt:lpstr>
      <vt:lpstr>Slide 10</vt:lpstr>
      <vt:lpstr>Stvaralačke faze:</vt:lpstr>
      <vt:lpstr>Slide 12</vt:lpstr>
      <vt:lpstr>Slide 13</vt:lpstr>
      <vt:lpstr>Majka Courage i njezina djeca</vt:lpstr>
      <vt:lpstr>Majka Courage ''Courage se, naredniče, zovem jer sam se bojala da će mi propasti posao pa sam se iz Rige provezla kroz zaštitnu vatru i 50 štruca kruha u kolima.'' 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20.ST.</dc:title>
  <dc:creator>Vista</dc:creator>
  <cp:lastModifiedBy>Vista</cp:lastModifiedBy>
  <cp:revision>16</cp:revision>
  <dcterms:created xsi:type="dcterms:W3CDTF">2006-08-16T00:00:00Z</dcterms:created>
  <dcterms:modified xsi:type="dcterms:W3CDTF">2012-11-06T16:21:16Z</dcterms:modified>
</cp:coreProperties>
</file>